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rchitects Daughter" panose="020B0604020202020204" charset="0"/>
      <p:regular r:id="rId14"/>
    </p:embeddedFont>
    <p:embeddedFont>
      <p:font typeface="Bad Script" panose="020B0604020202020204" charset="0"/>
      <p:regular r:id="rId15"/>
    </p:embeddedFont>
    <p:embeddedFont>
      <p:font typeface="Comfortaa" panose="020B0604020202020204" charset="0"/>
      <p:regular r:id="rId16"/>
      <p:bold r:id="rId17"/>
    </p:embeddedFont>
    <p:embeddedFont>
      <p:font typeface="Handlee" panose="020B0604020202020204" charset="0"/>
      <p:regular r:id="rId18"/>
    </p:embeddedFont>
    <p:embeddedFont>
      <p:font typeface="Poiret One" panose="020B0604020202020204" charset="0"/>
      <p:regular r:id="rId19"/>
    </p:embeddedFont>
    <p:embeddedFont>
      <p:font typeface="Quicksand"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A25F7E-A25D-477D-936C-415986D688E8}">
  <a:tblStyle styleId="{D4A25F7E-A25D-477D-936C-415986D688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73"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90e2da655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90e2da65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90e2da655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90e2da65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90e2da655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90e2da6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90e2da65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90e2da65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90e2da65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90e2da65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90e2da655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90e2da65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b74886320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b7488632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b74886320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b74886320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b74886320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b74886320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b74886320_2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b74886320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5143500" cy="5143500"/>
          </a:xfrm>
          <a:prstGeom prst="rect">
            <a:avLst/>
          </a:prstGeom>
          <a:noFill/>
          <a:ln w="114300" cap="flat" cmpd="sng">
            <a:solidFill>
              <a:srgbClr val="000000"/>
            </a:solidFill>
            <a:prstDash val="solid"/>
            <a:round/>
            <a:headEnd type="none" w="sm" len="sm"/>
            <a:tailEnd type="none" w="sm" len="sm"/>
          </a:ln>
        </p:spPr>
      </p:pic>
      <p:sp>
        <p:nvSpPr>
          <p:cNvPr id="55" name="Google Shape;55;p13"/>
          <p:cNvSpPr txBox="1"/>
          <p:nvPr/>
        </p:nvSpPr>
        <p:spPr>
          <a:xfrm>
            <a:off x="5254500" y="18500"/>
            <a:ext cx="3876300" cy="514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4800">
              <a:solidFill>
                <a:srgbClr val="FFFFFF"/>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 sz="4800">
                <a:solidFill>
                  <a:srgbClr val="FFFFFF"/>
                </a:solidFill>
                <a:latin typeface="Architects Daughter"/>
                <a:ea typeface="Architects Daughter"/>
                <a:cs typeface="Architects Daughter"/>
                <a:sym typeface="Architects Daughter"/>
              </a:rPr>
              <a:t>Entering Journal Hours into your AET Experiences</a:t>
            </a:r>
            <a:endParaRPr sz="4800">
              <a:solidFill>
                <a:srgbClr val="FFFFFF"/>
              </a:solidFill>
              <a:latin typeface="Architects Daughter"/>
              <a:ea typeface="Architects Daughter"/>
              <a:cs typeface="Architects Daughter"/>
              <a:sym typeface="Architects Daughter"/>
            </a:endParaRPr>
          </a:p>
        </p:txBody>
      </p:sp>
      <p:sp>
        <p:nvSpPr>
          <p:cNvPr id="56" name="Google Shape;56;p13"/>
          <p:cNvSpPr txBox="1"/>
          <p:nvPr/>
        </p:nvSpPr>
        <p:spPr>
          <a:xfrm>
            <a:off x="0" y="18500"/>
            <a:ext cx="36900" cy="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32"/>
        <p:cNvGrpSpPr/>
        <p:nvPr/>
      </p:nvGrpSpPr>
      <p:grpSpPr>
        <a:xfrm>
          <a:off x="0" y="0"/>
          <a:ext cx="0" cy="0"/>
          <a:chOff x="0" y="0"/>
          <a:chExt cx="0" cy="0"/>
        </a:xfrm>
      </p:grpSpPr>
      <p:graphicFrame>
        <p:nvGraphicFramePr>
          <p:cNvPr id="133" name="Google Shape;133;p22"/>
          <p:cNvGraphicFramePr/>
          <p:nvPr/>
        </p:nvGraphicFramePr>
        <p:xfrm>
          <a:off x="0" y="10"/>
          <a:ext cx="3000000" cy="3000000"/>
        </p:xfrm>
        <a:graphic>
          <a:graphicData uri="http://schemas.openxmlformats.org/drawingml/2006/table">
            <a:tbl>
              <a:tblPr>
                <a:noFill/>
                <a:tableStyleId>{D4A25F7E-A25D-477D-936C-415986D688E8}</a:tableStyleId>
              </a:tblPr>
              <a:tblGrid>
                <a:gridCol w="2231525">
                  <a:extLst>
                    <a:ext uri="{9D8B030D-6E8A-4147-A177-3AD203B41FA5}">
                      <a16:colId xmlns:a16="http://schemas.microsoft.com/office/drawing/2014/main" val="20000"/>
                    </a:ext>
                  </a:extLst>
                </a:gridCol>
                <a:gridCol w="6912475">
                  <a:extLst>
                    <a:ext uri="{9D8B030D-6E8A-4147-A177-3AD203B41FA5}">
                      <a16:colId xmlns:a16="http://schemas.microsoft.com/office/drawing/2014/main" val="20001"/>
                    </a:ext>
                  </a:extLst>
                </a:gridCol>
              </a:tblGrid>
              <a:tr h="728325">
                <a:tc gridSpan="2">
                  <a:txBody>
                    <a:bodyPr/>
                    <a:lstStyle/>
                    <a:p>
                      <a:pPr marL="0" lvl="0" indent="0" algn="ctr" rtl="0">
                        <a:spcBef>
                          <a:spcPts val="0"/>
                        </a:spcBef>
                        <a:spcAft>
                          <a:spcPts val="0"/>
                        </a:spcAft>
                        <a:buNone/>
                      </a:pPr>
                      <a:r>
                        <a:rPr lang="en" sz="3600" b="1">
                          <a:latin typeface="Courier New"/>
                          <a:ea typeface="Courier New"/>
                          <a:cs typeface="Courier New"/>
                          <a:sym typeface="Courier New"/>
                        </a:rPr>
                        <a:t>Examples of Entry Hours:</a:t>
                      </a:r>
                      <a:endParaRPr sz="3600" b="1">
                        <a:latin typeface="Courier New"/>
                        <a:ea typeface="Courier New"/>
                        <a:cs typeface="Courier New"/>
                        <a:sym typeface="Courier New"/>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851575">
                <a:tc>
                  <a:txBody>
                    <a:bodyPr/>
                    <a:lstStyle/>
                    <a:p>
                      <a:pPr marL="0" lvl="0" indent="0" algn="ctr" rtl="0">
                        <a:spcBef>
                          <a:spcPts val="0"/>
                        </a:spcBef>
                        <a:spcAft>
                          <a:spcPts val="0"/>
                        </a:spcAft>
                        <a:buNone/>
                      </a:pPr>
                      <a:r>
                        <a:rPr lang="en">
                          <a:latin typeface="Courier New"/>
                          <a:ea typeface="Courier New"/>
                          <a:cs typeface="Courier New"/>
                          <a:sym typeface="Courier New"/>
                        </a:rPr>
                        <a:t>Homestead SAE</a:t>
                      </a:r>
                      <a:endParaRPr>
                        <a:latin typeface="Courier New"/>
                        <a:ea typeface="Courier New"/>
                        <a:cs typeface="Courier New"/>
                        <a:sym typeface="Courier New"/>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urier New"/>
                          <a:ea typeface="Courier New"/>
                          <a:cs typeface="Courier New"/>
                          <a:sym typeface="Courier New"/>
                        </a:rPr>
                        <a:t>*Mowing the yard     *Cleaning up debris around the house   *Caring for pets     *Fishing             *Hunting                                                    *Filling feeders     *Working with plants / flowers                                                       *Grocery Shopping              </a:t>
                      </a:r>
                      <a:endParaRPr>
                        <a:latin typeface="Courier New"/>
                        <a:ea typeface="Courier New"/>
                        <a:cs typeface="Courier New"/>
                        <a:sym typeface="Courier New"/>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75800">
                <a:tc>
                  <a:txBody>
                    <a:bodyPr/>
                    <a:lstStyle/>
                    <a:p>
                      <a:pPr marL="0" lvl="0" indent="0" algn="ctr" rtl="0">
                        <a:spcBef>
                          <a:spcPts val="0"/>
                        </a:spcBef>
                        <a:spcAft>
                          <a:spcPts val="0"/>
                        </a:spcAft>
                        <a:buNone/>
                      </a:pPr>
                      <a:r>
                        <a:rPr lang="en">
                          <a:latin typeface="Courier New"/>
                          <a:ea typeface="Courier New"/>
                          <a:cs typeface="Courier New"/>
                          <a:sym typeface="Courier New"/>
                        </a:rPr>
                        <a:t>Steer / Heifer SAEs</a:t>
                      </a:r>
                      <a:endParaRPr>
                        <a:latin typeface="Courier New"/>
                        <a:ea typeface="Courier New"/>
                        <a:cs typeface="Courier New"/>
                        <a:sym typeface="Courier New"/>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urier New"/>
                          <a:ea typeface="Courier New"/>
                          <a:cs typeface="Courier New"/>
                          <a:sym typeface="Courier New"/>
                        </a:rPr>
                        <a:t>*Feeding     *Washing     *Walking     *Setting Up      *Veterinary Care     *Pen Cleaning</a:t>
                      </a:r>
                      <a:endParaRPr>
                        <a:latin typeface="Courier New"/>
                        <a:ea typeface="Courier New"/>
                        <a:cs typeface="Courier New"/>
                        <a:sym typeface="Courier New"/>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51575">
                <a:tc>
                  <a:txBody>
                    <a:bodyPr/>
                    <a:lstStyle/>
                    <a:p>
                      <a:pPr marL="0" lvl="0" indent="0" algn="ctr" rtl="0">
                        <a:spcBef>
                          <a:spcPts val="0"/>
                        </a:spcBef>
                        <a:spcAft>
                          <a:spcPts val="0"/>
                        </a:spcAft>
                        <a:buNone/>
                      </a:pPr>
                      <a:r>
                        <a:rPr lang="en">
                          <a:latin typeface="Courier New"/>
                          <a:ea typeface="Courier New"/>
                          <a:cs typeface="Courier New"/>
                          <a:sym typeface="Courier New"/>
                        </a:rPr>
                        <a:t>Swine SAEs</a:t>
                      </a:r>
                      <a:endParaRPr>
                        <a:latin typeface="Courier New"/>
                        <a:ea typeface="Courier New"/>
                        <a:cs typeface="Courier New"/>
                        <a:sym typeface="Courier New"/>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urier New"/>
                          <a:ea typeface="Courier New"/>
                          <a:cs typeface="Courier New"/>
                          <a:sym typeface="Courier New"/>
                        </a:rPr>
                        <a:t>*Feeding     *Washing     *Walking     *Veterinary Care     *Pen cleaning     </a:t>
                      </a:r>
                      <a:endParaRPr>
                        <a:latin typeface="Courier New"/>
                        <a:ea typeface="Courier New"/>
                        <a:cs typeface="Courier New"/>
                        <a:sym typeface="Courier New"/>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51575">
                <a:tc>
                  <a:txBody>
                    <a:bodyPr/>
                    <a:lstStyle/>
                    <a:p>
                      <a:pPr marL="0" lvl="0" indent="0" algn="ctr" rtl="0">
                        <a:spcBef>
                          <a:spcPts val="0"/>
                        </a:spcBef>
                        <a:spcAft>
                          <a:spcPts val="0"/>
                        </a:spcAft>
                        <a:buNone/>
                      </a:pPr>
                      <a:r>
                        <a:rPr lang="en">
                          <a:latin typeface="Courier New"/>
                          <a:ea typeface="Courier New"/>
                          <a:cs typeface="Courier New"/>
                          <a:sym typeface="Courier New"/>
                        </a:rPr>
                        <a:t>Sheep / Goats SAEs</a:t>
                      </a:r>
                      <a:endParaRPr>
                        <a:latin typeface="Courier New"/>
                        <a:ea typeface="Courier New"/>
                        <a:cs typeface="Courier New"/>
                        <a:sym typeface="Courier New"/>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*Feeding     *Washing     *Walking     *Setting Up      *Veterinary Car     *Pen Cleaning</a:t>
                      </a:r>
                      <a:endParaRPr>
                        <a:solidFill>
                          <a:schemeClr val="dk1"/>
                        </a:solidFill>
                        <a:latin typeface="Courier New"/>
                        <a:ea typeface="Courier New"/>
                        <a:cs typeface="Courier New"/>
                        <a:sym typeface="Courier New"/>
                      </a:endParaRPr>
                    </a:p>
                    <a:p>
                      <a:pPr marL="0" lvl="0" indent="0" algn="l" rtl="0">
                        <a:spcBef>
                          <a:spcPts val="0"/>
                        </a:spcBef>
                        <a:spcAft>
                          <a:spcPts val="0"/>
                        </a:spcAft>
                        <a:buNone/>
                      </a:pPr>
                      <a:endParaRPr>
                        <a:latin typeface="Courier New"/>
                        <a:ea typeface="Courier New"/>
                        <a:cs typeface="Courier New"/>
                        <a:sym typeface="Courier New"/>
                      </a:endParaRPr>
                    </a:p>
                  </a:txBody>
                  <a:tcPr marL="91425" marR="91425" marT="91425" marB="9142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008200">
                <a:tc>
                  <a:txBody>
                    <a:bodyPr/>
                    <a:lstStyle/>
                    <a:p>
                      <a:pPr marL="0" lvl="0" indent="0" algn="ctr" rtl="0">
                        <a:spcBef>
                          <a:spcPts val="0"/>
                        </a:spcBef>
                        <a:spcAft>
                          <a:spcPts val="0"/>
                        </a:spcAft>
                        <a:buNone/>
                      </a:pPr>
                      <a:r>
                        <a:rPr lang="en">
                          <a:latin typeface="Courier New"/>
                          <a:ea typeface="Courier New"/>
                          <a:cs typeface="Courier New"/>
                          <a:sym typeface="Courier New"/>
                        </a:rPr>
                        <a:t>Poultry SAE</a:t>
                      </a:r>
                      <a:endParaRPr>
                        <a:latin typeface="Courier New"/>
                        <a:ea typeface="Courier New"/>
                        <a:cs typeface="Courier New"/>
                        <a:sym typeface="Courier New"/>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urier New"/>
                          <a:ea typeface="Courier New"/>
                          <a:cs typeface="Courier New"/>
                          <a:sym typeface="Courier New"/>
                        </a:rPr>
                        <a:t>*Feeding     *Watering     *Pen Cleaning     *Culling</a:t>
                      </a:r>
                      <a:endParaRPr>
                        <a:latin typeface="Courier New"/>
                        <a:ea typeface="Courier New"/>
                        <a:cs typeface="Courier New"/>
                        <a:sym typeface="Courier New"/>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37"/>
        <p:cNvGrpSpPr/>
        <p:nvPr/>
      </p:nvGrpSpPr>
      <p:grpSpPr>
        <a:xfrm>
          <a:off x="0" y="0"/>
          <a:ext cx="0" cy="0"/>
          <a:chOff x="0" y="0"/>
          <a:chExt cx="0" cy="0"/>
        </a:xfrm>
      </p:grpSpPr>
      <p:pic>
        <p:nvPicPr>
          <p:cNvPr id="138" name="Google Shape;138;p23"/>
          <p:cNvPicPr preferRelativeResize="0"/>
          <p:nvPr/>
        </p:nvPicPr>
        <p:blipFill rotWithShape="1">
          <a:blip r:embed="rId3">
            <a:alphaModFix/>
          </a:blip>
          <a:srcRect l="25624" t="11957" r="15182" b="6028"/>
          <a:stretch/>
        </p:blipFill>
        <p:spPr>
          <a:xfrm>
            <a:off x="3982000" y="587438"/>
            <a:ext cx="5162000" cy="3968625"/>
          </a:xfrm>
          <a:prstGeom prst="rect">
            <a:avLst/>
          </a:prstGeom>
          <a:noFill/>
          <a:ln w="114300" cap="flat" cmpd="sng">
            <a:solidFill>
              <a:srgbClr val="000000"/>
            </a:solidFill>
            <a:prstDash val="solid"/>
            <a:round/>
            <a:headEnd type="none" w="sm" len="sm"/>
            <a:tailEnd type="none" w="sm" len="sm"/>
          </a:ln>
        </p:spPr>
      </p:pic>
      <p:sp>
        <p:nvSpPr>
          <p:cNvPr id="139" name="Google Shape;139;p23"/>
          <p:cNvSpPr txBox="1"/>
          <p:nvPr/>
        </p:nvSpPr>
        <p:spPr>
          <a:xfrm>
            <a:off x="9250" y="268275"/>
            <a:ext cx="3459900" cy="4644000"/>
          </a:xfrm>
          <a:prstGeom prst="rect">
            <a:avLst/>
          </a:prstGeom>
          <a:noFill/>
          <a:ln w="11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Bad Script"/>
                <a:ea typeface="Bad Script"/>
                <a:cs typeface="Bad Script"/>
                <a:sym typeface="Bad Script"/>
              </a:rPr>
              <a:t>Parents wanting to check their students hours can click on “Review your Journal entries” to see all the entries students put in.  This is a good place to check and make sure students are tending to their animals and check for grammar.</a:t>
            </a:r>
            <a:endParaRPr sz="2400">
              <a:latin typeface="Bad Script"/>
              <a:ea typeface="Bad Script"/>
              <a:cs typeface="Bad Script"/>
              <a:sym typeface="Bad Script"/>
            </a:endParaRPr>
          </a:p>
        </p:txBody>
      </p:sp>
      <p:sp>
        <p:nvSpPr>
          <p:cNvPr id="140" name="Google Shape;140;p23"/>
          <p:cNvSpPr/>
          <p:nvPr/>
        </p:nvSpPr>
        <p:spPr>
          <a:xfrm rot="-1079158">
            <a:off x="3102163" y="2423798"/>
            <a:ext cx="1549627" cy="295902"/>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r="50102"/>
          <a:stretch/>
        </p:blipFill>
        <p:spPr>
          <a:xfrm>
            <a:off x="0" y="0"/>
            <a:ext cx="4625449" cy="5143501"/>
          </a:xfrm>
          <a:prstGeom prst="rect">
            <a:avLst/>
          </a:prstGeom>
          <a:noFill/>
          <a:ln w="114300" cap="flat" cmpd="sng">
            <a:solidFill>
              <a:srgbClr val="000000"/>
            </a:solidFill>
            <a:prstDash val="solid"/>
            <a:round/>
            <a:headEnd type="none" w="sm" len="sm"/>
            <a:tailEnd type="none" w="sm" len="sm"/>
          </a:ln>
        </p:spPr>
      </p:pic>
      <p:sp>
        <p:nvSpPr>
          <p:cNvPr id="62" name="Google Shape;62;p14"/>
          <p:cNvSpPr txBox="1"/>
          <p:nvPr/>
        </p:nvSpPr>
        <p:spPr>
          <a:xfrm>
            <a:off x="5578300" y="0"/>
            <a:ext cx="3075300" cy="11379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Quicksand"/>
                <a:ea typeface="Quicksand"/>
                <a:cs typeface="Quicksand"/>
                <a:sym typeface="Quicksand"/>
              </a:rPr>
              <a:t>Logging in to the recordbook system</a:t>
            </a:r>
            <a:endParaRPr sz="2400">
              <a:latin typeface="Quicksand"/>
              <a:ea typeface="Quicksand"/>
              <a:cs typeface="Quicksand"/>
              <a:sym typeface="Quicksand"/>
            </a:endParaRPr>
          </a:p>
        </p:txBody>
      </p:sp>
      <p:sp>
        <p:nvSpPr>
          <p:cNvPr id="63" name="Google Shape;63;p14"/>
          <p:cNvSpPr txBox="1"/>
          <p:nvPr/>
        </p:nvSpPr>
        <p:spPr>
          <a:xfrm>
            <a:off x="4967250" y="1350625"/>
            <a:ext cx="2414400" cy="5550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icksand"/>
                <a:ea typeface="Quicksand"/>
                <a:cs typeface="Quicksand"/>
                <a:sym typeface="Quicksand"/>
              </a:rPr>
              <a:t>Waller School Code: TX0832</a:t>
            </a:r>
            <a:endParaRPr>
              <a:latin typeface="Quicksand"/>
              <a:ea typeface="Quicksand"/>
              <a:cs typeface="Quicksand"/>
              <a:sym typeface="Quicksand"/>
            </a:endParaRPr>
          </a:p>
        </p:txBody>
      </p:sp>
      <p:sp>
        <p:nvSpPr>
          <p:cNvPr id="64" name="Google Shape;64;p14"/>
          <p:cNvSpPr txBox="1"/>
          <p:nvPr/>
        </p:nvSpPr>
        <p:spPr>
          <a:xfrm>
            <a:off x="5908750" y="2294250"/>
            <a:ext cx="2414400" cy="13599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icksand"/>
                <a:ea typeface="Quicksand"/>
                <a:cs typeface="Quicksand"/>
                <a:sym typeface="Quicksand"/>
              </a:rPr>
              <a:t>Students should already know their Username and password.  If they do not, they will need to ask their teacher for this information. </a:t>
            </a:r>
            <a:endParaRPr>
              <a:latin typeface="Quicksand"/>
              <a:ea typeface="Quicksand"/>
              <a:cs typeface="Quicksand"/>
              <a:sym typeface="Quicksand"/>
            </a:endParaRPr>
          </a:p>
        </p:txBody>
      </p:sp>
      <p:sp>
        <p:nvSpPr>
          <p:cNvPr id="65" name="Google Shape;65;p14"/>
          <p:cNvSpPr/>
          <p:nvPr/>
        </p:nvSpPr>
        <p:spPr>
          <a:xfrm rot="-923189">
            <a:off x="2195676" y="1846479"/>
            <a:ext cx="2834598" cy="221835"/>
          </a:xfrm>
          <a:prstGeom prst="leftArrow">
            <a:avLst>
              <a:gd name="adj1" fmla="val 50000"/>
              <a:gd name="adj2" fmla="val 50000"/>
            </a:avLst>
          </a:prstGeom>
          <a:solidFill>
            <a:srgbClr val="FF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rot="-1246">
            <a:off x="2597825" y="2691908"/>
            <a:ext cx="3310800" cy="221700"/>
          </a:xfrm>
          <a:prstGeom prst="leftArrow">
            <a:avLst>
              <a:gd name="adj1" fmla="val 50000"/>
              <a:gd name="adj2" fmla="val 50000"/>
            </a:avLst>
          </a:prstGeom>
          <a:solidFill>
            <a:srgbClr val="FF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p:nvPr/>
        </p:nvSpPr>
        <p:spPr>
          <a:xfrm>
            <a:off x="6729600" y="4588500"/>
            <a:ext cx="2414400" cy="5550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Quicksand"/>
                <a:ea typeface="Quicksand"/>
                <a:cs typeface="Quicksand"/>
                <a:sym typeface="Quicksand"/>
              </a:rPr>
              <a:t>STEP 1</a:t>
            </a:r>
            <a:endParaRPr sz="3600">
              <a:latin typeface="Quicksand"/>
              <a:ea typeface="Quicksand"/>
              <a:cs typeface="Quicksand"/>
              <a:sym typeface="Quicksa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0" y="0"/>
            <a:ext cx="9269878" cy="5143501"/>
          </a:xfrm>
          <a:prstGeom prst="rect">
            <a:avLst/>
          </a:prstGeom>
          <a:noFill/>
          <a:ln>
            <a:noFill/>
          </a:ln>
        </p:spPr>
      </p:pic>
      <p:sp>
        <p:nvSpPr>
          <p:cNvPr id="73" name="Google Shape;73;p15"/>
          <p:cNvSpPr txBox="1"/>
          <p:nvPr/>
        </p:nvSpPr>
        <p:spPr>
          <a:xfrm>
            <a:off x="18500" y="1026850"/>
            <a:ext cx="1554300" cy="3108300"/>
          </a:xfrm>
          <a:prstGeom prst="rect">
            <a:avLst/>
          </a:prstGeom>
          <a:solidFill>
            <a:srgbClr val="FFFFFF"/>
          </a:solid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omfortaa"/>
                <a:ea typeface="Comfortaa"/>
                <a:cs typeface="Comfortaa"/>
                <a:sym typeface="Comfortaa"/>
              </a:rPr>
              <a:t>Step 2: </a:t>
            </a:r>
            <a:endParaRPr sz="2400">
              <a:latin typeface="Comfortaa"/>
              <a:ea typeface="Comfortaa"/>
              <a:cs typeface="Comfortaa"/>
              <a:sym typeface="Comfortaa"/>
            </a:endParaRPr>
          </a:p>
          <a:p>
            <a:pPr marL="0" lvl="0" indent="0" algn="ctr" rtl="0">
              <a:spcBef>
                <a:spcPts val="0"/>
              </a:spcBef>
              <a:spcAft>
                <a:spcPts val="0"/>
              </a:spcAft>
              <a:buNone/>
            </a:pPr>
            <a:endParaRPr sz="2400">
              <a:latin typeface="Comfortaa"/>
              <a:ea typeface="Comfortaa"/>
              <a:cs typeface="Comfortaa"/>
              <a:sym typeface="Comfortaa"/>
            </a:endParaRPr>
          </a:p>
          <a:p>
            <a:pPr marL="0" lvl="0" indent="0" algn="ctr" rtl="0">
              <a:spcBef>
                <a:spcPts val="0"/>
              </a:spcBef>
              <a:spcAft>
                <a:spcPts val="0"/>
              </a:spcAft>
              <a:buNone/>
            </a:pPr>
            <a:r>
              <a:rPr lang="en" sz="2400">
                <a:latin typeface="Comfortaa"/>
                <a:ea typeface="Comfortaa"/>
                <a:cs typeface="Comfortaa"/>
                <a:sym typeface="Comfortaa"/>
              </a:rPr>
              <a:t>Click on Journal</a:t>
            </a:r>
            <a:endParaRPr sz="2400">
              <a:latin typeface="Comfortaa"/>
              <a:ea typeface="Comfortaa"/>
              <a:cs typeface="Comfortaa"/>
              <a:sym typeface="Comfortaa"/>
            </a:endParaRPr>
          </a:p>
        </p:txBody>
      </p:sp>
      <p:sp>
        <p:nvSpPr>
          <p:cNvPr id="74" name="Google Shape;74;p15"/>
          <p:cNvSpPr/>
          <p:nvPr/>
        </p:nvSpPr>
        <p:spPr>
          <a:xfrm>
            <a:off x="1554150" y="2803025"/>
            <a:ext cx="2433000" cy="2961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txBox="1"/>
          <p:nvPr/>
        </p:nvSpPr>
        <p:spPr>
          <a:xfrm>
            <a:off x="4042650" y="2183200"/>
            <a:ext cx="1128600" cy="1554300"/>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79"/>
        <p:cNvGrpSpPr/>
        <p:nvPr/>
      </p:nvGrpSpPr>
      <p:grpSpPr>
        <a:xfrm>
          <a:off x="0" y="0"/>
          <a:ext cx="0" cy="0"/>
          <a:chOff x="0" y="0"/>
          <a:chExt cx="0" cy="0"/>
        </a:xfrm>
      </p:grpSpPr>
      <p:pic>
        <p:nvPicPr>
          <p:cNvPr id="80" name="Google Shape;80;p16"/>
          <p:cNvPicPr preferRelativeResize="0"/>
          <p:nvPr/>
        </p:nvPicPr>
        <p:blipFill rotWithShape="1">
          <a:blip r:embed="rId3">
            <a:alphaModFix/>
          </a:blip>
          <a:srcRect l="27340" t="12771" r="16771" b="4672"/>
          <a:stretch/>
        </p:blipFill>
        <p:spPr>
          <a:xfrm>
            <a:off x="3963500" y="897350"/>
            <a:ext cx="5180501" cy="4246150"/>
          </a:xfrm>
          <a:prstGeom prst="rect">
            <a:avLst/>
          </a:prstGeom>
          <a:noFill/>
          <a:ln w="114300" cap="flat" cmpd="sng">
            <a:solidFill>
              <a:srgbClr val="000000"/>
            </a:solidFill>
            <a:prstDash val="solid"/>
            <a:round/>
            <a:headEnd type="none" w="sm" len="sm"/>
            <a:tailEnd type="none" w="sm" len="sm"/>
          </a:ln>
        </p:spPr>
      </p:pic>
      <p:sp>
        <p:nvSpPr>
          <p:cNvPr id="81" name="Google Shape;81;p16"/>
          <p:cNvSpPr txBox="1"/>
          <p:nvPr/>
        </p:nvSpPr>
        <p:spPr>
          <a:xfrm>
            <a:off x="5178575" y="0"/>
            <a:ext cx="2955000" cy="814200"/>
          </a:xfrm>
          <a:prstGeom prst="rect">
            <a:avLst/>
          </a:prstGeom>
          <a:solidFill>
            <a:srgbClr val="000000"/>
          </a:solidFill>
          <a:ln w="11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FFFFFF"/>
                </a:solidFill>
                <a:latin typeface="Poiret One"/>
                <a:ea typeface="Poiret One"/>
                <a:cs typeface="Poiret One"/>
                <a:sym typeface="Poiret One"/>
              </a:rPr>
              <a:t>Step: 3</a:t>
            </a:r>
            <a:endParaRPr sz="4800">
              <a:solidFill>
                <a:srgbClr val="FFFFFF"/>
              </a:solidFill>
              <a:latin typeface="Poiret One"/>
              <a:ea typeface="Poiret One"/>
              <a:cs typeface="Poiret One"/>
              <a:sym typeface="Poiret One"/>
            </a:endParaRPr>
          </a:p>
        </p:txBody>
      </p:sp>
      <p:sp>
        <p:nvSpPr>
          <p:cNvPr id="82" name="Google Shape;82;p16"/>
          <p:cNvSpPr txBox="1"/>
          <p:nvPr/>
        </p:nvSpPr>
        <p:spPr>
          <a:xfrm>
            <a:off x="0" y="0"/>
            <a:ext cx="3237900" cy="26181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400">
                <a:latin typeface="Poiret One"/>
                <a:ea typeface="Poiret One"/>
                <a:cs typeface="Poiret One"/>
                <a:sym typeface="Poiret One"/>
              </a:rPr>
              <a:t>Click on “Time in your AET Projects / Experiences (SAEs)”</a:t>
            </a:r>
            <a:endParaRPr sz="3400">
              <a:latin typeface="Poiret One"/>
              <a:ea typeface="Poiret One"/>
              <a:cs typeface="Poiret One"/>
              <a:sym typeface="Poiret One"/>
            </a:endParaRPr>
          </a:p>
        </p:txBody>
      </p:sp>
      <p:sp>
        <p:nvSpPr>
          <p:cNvPr id="83" name="Google Shape;83;p16"/>
          <p:cNvSpPr/>
          <p:nvPr/>
        </p:nvSpPr>
        <p:spPr>
          <a:xfrm rot="533354">
            <a:off x="2663007" y="2167306"/>
            <a:ext cx="3279085" cy="364688"/>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p:nvPr/>
        </p:nvSpPr>
        <p:spPr>
          <a:xfrm>
            <a:off x="5939075" y="2484600"/>
            <a:ext cx="1434000" cy="3144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88"/>
        <p:cNvGrpSpPr/>
        <p:nvPr/>
      </p:nvGrpSpPr>
      <p:grpSpPr>
        <a:xfrm>
          <a:off x="0" y="0"/>
          <a:ext cx="0" cy="0"/>
          <a:chOff x="0" y="0"/>
          <a:chExt cx="0" cy="0"/>
        </a:xfrm>
      </p:grpSpPr>
      <p:sp>
        <p:nvSpPr>
          <p:cNvPr id="89" name="Google Shape;89;p17"/>
          <p:cNvSpPr txBox="1"/>
          <p:nvPr/>
        </p:nvSpPr>
        <p:spPr>
          <a:xfrm>
            <a:off x="3045600" y="0"/>
            <a:ext cx="3052800" cy="832500"/>
          </a:xfrm>
          <a:prstGeom prst="rect">
            <a:avLst/>
          </a:prstGeom>
          <a:solidFill>
            <a:srgbClr val="000000"/>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Handlee"/>
                <a:ea typeface="Handlee"/>
                <a:cs typeface="Handlee"/>
                <a:sym typeface="Handlee"/>
              </a:rPr>
              <a:t>Step: 4</a:t>
            </a:r>
            <a:endParaRPr sz="3600">
              <a:solidFill>
                <a:srgbClr val="FFFFFF"/>
              </a:solidFill>
              <a:latin typeface="Handlee"/>
              <a:ea typeface="Handlee"/>
              <a:cs typeface="Handlee"/>
              <a:sym typeface="Handlee"/>
            </a:endParaRPr>
          </a:p>
        </p:txBody>
      </p:sp>
      <p:pic>
        <p:nvPicPr>
          <p:cNvPr id="90" name="Google Shape;90;p17"/>
          <p:cNvPicPr preferRelativeResize="0"/>
          <p:nvPr/>
        </p:nvPicPr>
        <p:blipFill>
          <a:blip r:embed="rId3">
            <a:alphaModFix/>
          </a:blip>
          <a:stretch>
            <a:fillRect/>
          </a:stretch>
        </p:blipFill>
        <p:spPr>
          <a:xfrm>
            <a:off x="1827375" y="1198725"/>
            <a:ext cx="5489249" cy="2904276"/>
          </a:xfrm>
          <a:prstGeom prst="rect">
            <a:avLst/>
          </a:prstGeom>
          <a:noFill/>
          <a:ln w="76200" cap="flat" cmpd="sng">
            <a:solidFill>
              <a:srgbClr val="000000"/>
            </a:solidFill>
            <a:prstDash val="solid"/>
            <a:round/>
            <a:headEnd type="none" w="sm" len="sm"/>
            <a:tailEnd type="none" w="sm" len="sm"/>
          </a:ln>
        </p:spPr>
      </p:pic>
      <p:sp>
        <p:nvSpPr>
          <p:cNvPr id="91" name="Google Shape;91;p17"/>
          <p:cNvSpPr txBox="1"/>
          <p:nvPr/>
        </p:nvSpPr>
        <p:spPr>
          <a:xfrm>
            <a:off x="9250" y="18500"/>
            <a:ext cx="1818000" cy="10452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Handlee"/>
                <a:ea typeface="Handlee"/>
                <a:cs typeface="Handlee"/>
                <a:sym typeface="Handlee"/>
              </a:rPr>
              <a:t>4A: Students need to choose a date that is in the period of their SAE</a:t>
            </a:r>
            <a:endParaRPr>
              <a:latin typeface="Handlee"/>
              <a:ea typeface="Handlee"/>
              <a:cs typeface="Handlee"/>
              <a:sym typeface="Handlee"/>
            </a:endParaRPr>
          </a:p>
        </p:txBody>
      </p:sp>
      <p:sp>
        <p:nvSpPr>
          <p:cNvPr id="92" name="Google Shape;92;p17"/>
          <p:cNvSpPr/>
          <p:nvPr/>
        </p:nvSpPr>
        <p:spPr>
          <a:xfrm rot="1798877">
            <a:off x="1549818" y="1033582"/>
            <a:ext cx="1614313" cy="147838"/>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txBox="1"/>
          <p:nvPr/>
        </p:nvSpPr>
        <p:spPr>
          <a:xfrm>
            <a:off x="7095450" y="18500"/>
            <a:ext cx="2039400" cy="10452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Handlee"/>
                <a:ea typeface="Handlee"/>
                <a:cs typeface="Handlee"/>
                <a:sym typeface="Handlee"/>
              </a:rPr>
              <a:t>4B: Students will choose their Project based off of what SAE they are putting this entry in for</a:t>
            </a:r>
            <a:endParaRPr>
              <a:latin typeface="Handlee"/>
              <a:ea typeface="Handlee"/>
              <a:cs typeface="Handlee"/>
              <a:sym typeface="Handlee"/>
            </a:endParaRPr>
          </a:p>
        </p:txBody>
      </p:sp>
      <p:sp>
        <p:nvSpPr>
          <p:cNvPr id="94" name="Google Shape;94;p17"/>
          <p:cNvSpPr/>
          <p:nvPr/>
        </p:nvSpPr>
        <p:spPr>
          <a:xfrm rot="9730027">
            <a:off x="4847864" y="1324144"/>
            <a:ext cx="2464720" cy="147813"/>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p:nvPr/>
        </p:nvSpPr>
        <p:spPr>
          <a:xfrm>
            <a:off x="9250" y="1401275"/>
            <a:ext cx="1611600" cy="10452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Handlee"/>
                <a:ea typeface="Handlee"/>
                <a:cs typeface="Handlee"/>
                <a:sym typeface="Handlee"/>
              </a:rPr>
              <a:t>4C: Choose two skill areas based off of what type of entry is going in</a:t>
            </a:r>
            <a:endParaRPr>
              <a:latin typeface="Handlee"/>
              <a:ea typeface="Handlee"/>
              <a:cs typeface="Handlee"/>
              <a:sym typeface="Handlee"/>
            </a:endParaRPr>
          </a:p>
        </p:txBody>
      </p:sp>
      <p:sp>
        <p:nvSpPr>
          <p:cNvPr id="96" name="Google Shape;96;p17"/>
          <p:cNvSpPr/>
          <p:nvPr/>
        </p:nvSpPr>
        <p:spPr>
          <a:xfrm rot="-479404">
            <a:off x="1476151" y="2046381"/>
            <a:ext cx="1614372" cy="147856"/>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p:nvPr/>
        </p:nvSpPr>
        <p:spPr>
          <a:xfrm>
            <a:off x="7523150" y="1597700"/>
            <a:ext cx="1611600" cy="15477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Handlee"/>
                <a:ea typeface="Handlee"/>
                <a:cs typeface="Handlee"/>
                <a:sym typeface="Handlee"/>
              </a:rPr>
              <a:t>4D: Students put their time for this activity here.  This should be rounded to the nearest hour with no entries over 4 hours</a:t>
            </a:r>
            <a:endParaRPr>
              <a:latin typeface="Handlee"/>
              <a:ea typeface="Handlee"/>
              <a:cs typeface="Handlee"/>
              <a:sym typeface="Handlee"/>
            </a:endParaRPr>
          </a:p>
        </p:txBody>
      </p:sp>
      <p:sp>
        <p:nvSpPr>
          <p:cNvPr id="98" name="Google Shape;98;p17"/>
          <p:cNvSpPr/>
          <p:nvPr/>
        </p:nvSpPr>
        <p:spPr>
          <a:xfrm rot="-10796952">
            <a:off x="4477551" y="2156450"/>
            <a:ext cx="3045601" cy="1479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txBox="1"/>
          <p:nvPr/>
        </p:nvSpPr>
        <p:spPr>
          <a:xfrm>
            <a:off x="9250" y="2710050"/>
            <a:ext cx="1611600" cy="24336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Handlee"/>
                <a:ea typeface="Handlee"/>
                <a:cs typeface="Handlee"/>
                <a:sym typeface="Handlee"/>
              </a:rPr>
              <a:t>4E: Description of Activity is the most important part.  This is the description of the activity (i.e. feeding, washing, walking, …).  Make sure to write in complete sentences and use correct grammar. </a:t>
            </a:r>
            <a:endParaRPr>
              <a:latin typeface="Handlee"/>
              <a:ea typeface="Handlee"/>
              <a:cs typeface="Handlee"/>
              <a:sym typeface="Handlee"/>
            </a:endParaRPr>
          </a:p>
        </p:txBody>
      </p:sp>
      <p:sp>
        <p:nvSpPr>
          <p:cNvPr id="100" name="Google Shape;100;p17"/>
          <p:cNvSpPr/>
          <p:nvPr/>
        </p:nvSpPr>
        <p:spPr>
          <a:xfrm rot="-479404">
            <a:off x="1549801" y="2821531"/>
            <a:ext cx="1614372" cy="147856"/>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p:nvPr/>
        </p:nvSpPr>
        <p:spPr>
          <a:xfrm>
            <a:off x="3166675" y="3015550"/>
            <a:ext cx="3732900" cy="8955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Handlee"/>
                <a:ea typeface="Handlee"/>
                <a:cs typeface="Handlee"/>
                <a:sym typeface="Handlee"/>
              </a:rPr>
              <a:t>Nothing in these boxes unless directed by an Ag. Teacher. </a:t>
            </a:r>
            <a:endParaRPr sz="1800">
              <a:solidFill>
                <a:srgbClr val="FFFFFF"/>
              </a:solidFill>
              <a:latin typeface="Handlee"/>
              <a:ea typeface="Handlee"/>
              <a:cs typeface="Handlee"/>
              <a:sym typeface="Handlee"/>
            </a:endParaRPr>
          </a:p>
        </p:txBody>
      </p:sp>
      <p:sp>
        <p:nvSpPr>
          <p:cNvPr id="102" name="Google Shape;102;p17"/>
          <p:cNvSpPr txBox="1"/>
          <p:nvPr/>
        </p:nvSpPr>
        <p:spPr>
          <a:xfrm>
            <a:off x="2701275" y="4620900"/>
            <a:ext cx="6451200" cy="5226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Handlee"/>
                <a:ea typeface="Handlee"/>
                <a:cs typeface="Handlee"/>
                <a:sym typeface="Handlee"/>
              </a:rPr>
              <a:t>4F: Make sure to either click “Save” or “Save / Enter Another” buttons when completed.  Failure to do so will result in the journal hour being deleted. </a:t>
            </a:r>
            <a:endParaRPr>
              <a:latin typeface="Handlee"/>
              <a:ea typeface="Handlee"/>
              <a:cs typeface="Handlee"/>
              <a:sym typeface="Handlee"/>
            </a:endParaRPr>
          </a:p>
        </p:txBody>
      </p:sp>
      <p:sp>
        <p:nvSpPr>
          <p:cNvPr id="103" name="Google Shape;103;p17"/>
          <p:cNvSpPr/>
          <p:nvPr/>
        </p:nvSpPr>
        <p:spPr>
          <a:xfrm rot="-5396311">
            <a:off x="3854700" y="4258748"/>
            <a:ext cx="559200" cy="1479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rot="-5396311">
            <a:off x="4530575" y="4308648"/>
            <a:ext cx="559200" cy="1479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08"/>
        <p:cNvGrpSpPr/>
        <p:nvPr/>
      </p:nvGrpSpPr>
      <p:grpSpPr>
        <a:xfrm>
          <a:off x="0" y="0"/>
          <a:ext cx="0" cy="0"/>
          <a:chOff x="0" y="0"/>
          <a:chExt cx="0" cy="0"/>
        </a:xfrm>
      </p:grpSpPr>
      <p:pic>
        <p:nvPicPr>
          <p:cNvPr id="109" name="Google Shape;109;p18"/>
          <p:cNvPicPr preferRelativeResize="0"/>
          <p:nvPr/>
        </p:nvPicPr>
        <p:blipFill>
          <a:blip r:embed="rId3">
            <a:alphaModFix/>
          </a:blip>
          <a:stretch>
            <a:fillRect/>
          </a:stretch>
        </p:blipFill>
        <p:spPr>
          <a:xfrm>
            <a:off x="0" y="924225"/>
            <a:ext cx="9144000" cy="4219275"/>
          </a:xfrm>
          <a:prstGeom prst="rect">
            <a:avLst/>
          </a:prstGeom>
          <a:noFill/>
          <a:ln w="76200" cap="flat" cmpd="sng">
            <a:solidFill>
              <a:srgbClr val="000000"/>
            </a:solidFill>
            <a:prstDash val="solid"/>
            <a:round/>
            <a:headEnd type="none" w="sm" len="sm"/>
            <a:tailEnd type="none" w="sm" len="sm"/>
          </a:ln>
        </p:spPr>
      </p:pic>
      <p:sp>
        <p:nvSpPr>
          <p:cNvPr id="110" name="Google Shape;110;p18"/>
          <p:cNvSpPr txBox="1"/>
          <p:nvPr/>
        </p:nvSpPr>
        <p:spPr>
          <a:xfrm>
            <a:off x="-10050" y="0"/>
            <a:ext cx="9153900" cy="85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Courier New"/>
                <a:ea typeface="Courier New"/>
                <a:cs typeface="Courier New"/>
                <a:sym typeface="Courier New"/>
              </a:rPr>
              <a:t>Example of Journal Entry: Fishing</a:t>
            </a:r>
            <a:endParaRPr sz="3000">
              <a:latin typeface="Courier New"/>
              <a:ea typeface="Courier New"/>
              <a:cs typeface="Courier New"/>
              <a:sym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14"/>
        <p:cNvGrpSpPr/>
        <p:nvPr/>
      </p:nvGrpSpPr>
      <p:grpSpPr>
        <a:xfrm>
          <a:off x="0" y="0"/>
          <a:ext cx="0" cy="0"/>
          <a:chOff x="0" y="0"/>
          <a:chExt cx="0" cy="0"/>
        </a:xfrm>
      </p:grpSpPr>
      <p:pic>
        <p:nvPicPr>
          <p:cNvPr id="115" name="Google Shape;115;p19"/>
          <p:cNvPicPr preferRelativeResize="0"/>
          <p:nvPr/>
        </p:nvPicPr>
        <p:blipFill>
          <a:blip r:embed="rId3">
            <a:alphaModFix/>
          </a:blip>
          <a:stretch>
            <a:fillRect/>
          </a:stretch>
        </p:blipFill>
        <p:spPr>
          <a:xfrm>
            <a:off x="0" y="783575"/>
            <a:ext cx="9143999" cy="4359925"/>
          </a:xfrm>
          <a:prstGeom prst="rect">
            <a:avLst/>
          </a:prstGeom>
          <a:noFill/>
          <a:ln w="76200" cap="flat" cmpd="sng">
            <a:solidFill>
              <a:srgbClr val="000000"/>
            </a:solidFill>
            <a:prstDash val="solid"/>
            <a:round/>
            <a:headEnd type="none" w="sm" len="sm"/>
            <a:tailEnd type="none" w="sm" len="sm"/>
          </a:ln>
        </p:spPr>
      </p:pic>
      <p:sp>
        <p:nvSpPr>
          <p:cNvPr id="116" name="Google Shape;116;p19"/>
          <p:cNvSpPr txBox="1"/>
          <p:nvPr/>
        </p:nvSpPr>
        <p:spPr>
          <a:xfrm>
            <a:off x="0" y="0"/>
            <a:ext cx="9144000" cy="7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Courier New"/>
                <a:ea typeface="Courier New"/>
                <a:cs typeface="Courier New"/>
                <a:sym typeface="Courier New"/>
              </a:rPr>
              <a:t>Example of Journal Entry: Mowing</a:t>
            </a:r>
            <a:endParaRPr sz="3000">
              <a:latin typeface="Courier New"/>
              <a:ea typeface="Courier New"/>
              <a:cs typeface="Courier New"/>
              <a:sym typeface="Courier Ne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120"/>
        <p:cNvGrpSpPr/>
        <p:nvPr/>
      </p:nvGrpSpPr>
      <p:grpSpPr>
        <a:xfrm>
          <a:off x="0" y="0"/>
          <a:ext cx="0" cy="0"/>
          <a:chOff x="0" y="0"/>
          <a:chExt cx="0" cy="0"/>
        </a:xfrm>
      </p:grpSpPr>
      <p:pic>
        <p:nvPicPr>
          <p:cNvPr id="121" name="Google Shape;121;p20"/>
          <p:cNvPicPr preferRelativeResize="0"/>
          <p:nvPr/>
        </p:nvPicPr>
        <p:blipFill>
          <a:blip r:embed="rId3">
            <a:alphaModFix/>
          </a:blip>
          <a:stretch>
            <a:fillRect/>
          </a:stretch>
        </p:blipFill>
        <p:spPr>
          <a:xfrm>
            <a:off x="0" y="743400"/>
            <a:ext cx="9144001" cy="4400100"/>
          </a:xfrm>
          <a:prstGeom prst="rect">
            <a:avLst/>
          </a:prstGeom>
          <a:noFill/>
          <a:ln w="76200" cap="flat" cmpd="sng">
            <a:solidFill>
              <a:srgbClr val="000000"/>
            </a:solidFill>
            <a:prstDash val="solid"/>
            <a:round/>
            <a:headEnd type="none" w="sm" len="sm"/>
            <a:tailEnd type="none" w="sm" len="sm"/>
          </a:ln>
        </p:spPr>
      </p:pic>
      <p:sp>
        <p:nvSpPr>
          <p:cNvPr id="122" name="Google Shape;122;p20"/>
          <p:cNvSpPr txBox="1"/>
          <p:nvPr/>
        </p:nvSpPr>
        <p:spPr>
          <a:xfrm>
            <a:off x="-10050" y="0"/>
            <a:ext cx="9144000" cy="74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Courier New"/>
                <a:ea typeface="Courier New"/>
                <a:cs typeface="Courier New"/>
                <a:sym typeface="Courier New"/>
              </a:rPr>
              <a:t>Example of Journal Entry: Caring for Pets</a:t>
            </a:r>
            <a:endParaRPr sz="2800">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26"/>
        <p:cNvGrpSpPr/>
        <p:nvPr/>
      </p:nvGrpSpPr>
      <p:grpSpPr>
        <a:xfrm>
          <a:off x="0" y="0"/>
          <a:ext cx="0" cy="0"/>
          <a:chOff x="0" y="0"/>
          <a:chExt cx="0" cy="0"/>
        </a:xfrm>
      </p:grpSpPr>
      <p:pic>
        <p:nvPicPr>
          <p:cNvPr id="127" name="Google Shape;127;p21"/>
          <p:cNvPicPr preferRelativeResize="0"/>
          <p:nvPr/>
        </p:nvPicPr>
        <p:blipFill>
          <a:blip r:embed="rId3">
            <a:alphaModFix/>
          </a:blip>
          <a:stretch>
            <a:fillRect/>
          </a:stretch>
        </p:blipFill>
        <p:spPr>
          <a:xfrm>
            <a:off x="0" y="743400"/>
            <a:ext cx="9144001" cy="4400100"/>
          </a:xfrm>
          <a:prstGeom prst="rect">
            <a:avLst/>
          </a:prstGeom>
          <a:noFill/>
          <a:ln w="76200" cap="flat" cmpd="sng">
            <a:solidFill>
              <a:srgbClr val="000000"/>
            </a:solidFill>
            <a:prstDash val="solid"/>
            <a:round/>
            <a:headEnd type="none" w="sm" len="sm"/>
            <a:tailEnd type="none" w="sm" len="sm"/>
          </a:ln>
        </p:spPr>
      </p:pic>
      <p:sp>
        <p:nvSpPr>
          <p:cNvPr id="128" name="Google Shape;128;p21"/>
          <p:cNvSpPr txBox="1"/>
          <p:nvPr/>
        </p:nvSpPr>
        <p:spPr>
          <a:xfrm>
            <a:off x="0" y="0"/>
            <a:ext cx="91440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ourier New"/>
                <a:ea typeface="Courier New"/>
                <a:cs typeface="Courier New"/>
                <a:sym typeface="Courier New"/>
              </a:rPr>
              <a:t>Example of Journal Entry: Maintain Market Project</a:t>
            </a:r>
            <a:endParaRPr sz="2400">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409</Words>
  <Application>Microsoft Office PowerPoint</Application>
  <PresentationFormat>On-screen Show (16:9)</PresentationFormat>
  <Paragraphs>35</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Comfortaa</vt:lpstr>
      <vt:lpstr>Poiret One</vt:lpstr>
      <vt:lpstr>Architects Daughter</vt:lpstr>
      <vt:lpstr>Arial</vt:lpstr>
      <vt:lpstr>Bad Script</vt:lpstr>
      <vt:lpstr>Courier New</vt:lpstr>
      <vt:lpstr>Handlee</vt:lpstr>
      <vt:lpstr>Quicksand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Stokley, Ralph</dc:creator>
  <cp:lastModifiedBy>Stokley, Ralph</cp:lastModifiedBy>
  <cp:revision>1</cp:revision>
  <dcterms:modified xsi:type="dcterms:W3CDTF">2020-04-21T15:38:12Z</dcterms:modified>
</cp:coreProperties>
</file>