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Roboto" panose="02000000000000000000" pitchFamily="2" charset="0"/>
      <p:regular r:id="rId25"/>
      <p:bold r:id="rId26"/>
      <p:italic r:id="rId27"/>
      <p:boldItalic r:id="rId28"/>
    </p:embeddedFont>
    <p:embeddedFont>
      <p:font typeface="Roboto Slab" pitchFamily="2" charset="0"/>
      <p:regular r:id="rId29"/>
      <p:bold r:id="rId30"/>
    </p:embeddedFont>
    <p:embeddedFont>
      <p:font typeface="Trebuchet MS" panose="020B0603020202020204" pitchFamily="3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0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80c2774338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80c2774338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80c2774338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80c2774338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80c2774338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80c2774338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80c2774338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80c2774338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80c2774338_0_1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80c2774338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80c2774338_0_1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80c2774338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80c2774338_0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80c2774338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80f1fd63f7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80f1fd63f7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80c2774338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280c2774338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80c2774338_0_1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80c2774338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80c2774338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80c2774338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80f1fd63f7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80f1fd63f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80f1fd63f7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80f1fd63f7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80c2774338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80c2774338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80c2774338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80c2774338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80c2774338_0_1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80c2774338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80c2774338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80c2774338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80c2774338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80c2774338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80c2774338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80c277433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80c2774338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80c2774338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80c2774338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80c2774338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texasffa.org/lde-extemp"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www.texasffa.org/lde-soil-prepared" TargetMode="External"/><Relationship Id="rId5" Type="http://schemas.openxmlformats.org/officeDocument/2006/relationships/hyperlink" Target="http://www.texasffa.org/lde-sr-prepared" TargetMode="External"/><Relationship Id="rId4" Type="http://schemas.openxmlformats.org/officeDocument/2006/relationships/hyperlink" Target="http://www.texasffa.org/lde-jr-prepared"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Waller FFA</a:t>
            </a:r>
            <a:endParaRPr>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CDE Teams at Waller</a:t>
            </a:r>
            <a:endParaRPr/>
          </a:p>
        </p:txBody>
      </p:sp>
      <p:sp>
        <p:nvSpPr>
          <p:cNvPr id="117" name="Google Shape;117;p22"/>
          <p:cNvSpPr txBox="1">
            <a:spLocks noGrp="1"/>
          </p:cNvSpPr>
          <p:nvPr>
            <p:ph type="body" idx="1"/>
          </p:nvPr>
        </p:nvSpPr>
        <p:spPr>
          <a:xfrm>
            <a:off x="387900" y="1144125"/>
            <a:ext cx="8368200" cy="397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a:solidFill>
                  <a:srgbClr val="FFFF00"/>
                </a:solidFill>
                <a:latin typeface="Arial"/>
                <a:ea typeface="Arial"/>
                <a:cs typeface="Arial"/>
                <a:sym typeface="Arial"/>
              </a:rPr>
              <a:t>Dairy Cattle Judging - Coach Mr. DiIorio</a:t>
            </a:r>
            <a:endParaRPr sz="1700">
              <a:solidFill>
                <a:srgbClr val="FFFF00"/>
              </a:solidFill>
              <a:latin typeface="Arial"/>
              <a:ea typeface="Arial"/>
              <a:cs typeface="Arial"/>
              <a:sym typeface="Arial"/>
            </a:endParaRPr>
          </a:p>
          <a:p>
            <a:pPr marL="0" lvl="0" indent="0" algn="l" rtl="0">
              <a:spcBef>
                <a:spcPts val="1200"/>
              </a:spcBef>
              <a:spcAft>
                <a:spcPts val="0"/>
              </a:spcAft>
              <a:buNone/>
            </a:pPr>
            <a:r>
              <a:rPr lang="en" sz="1700">
                <a:solidFill>
                  <a:srgbClr val="FFFF00"/>
                </a:solidFill>
                <a:latin typeface="Arial"/>
                <a:ea typeface="Arial"/>
                <a:cs typeface="Arial"/>
                <a:sym typeface="Arial"/>
              </a:rPr>
              <a:t>Floriculture - Coach Mrs. Barkley</a:t>
            </a:r>
            <a:endParaRPr sz="1700">
              <a:solidFill>
                <a:srgbClr val="FFFF00"/>
              </a:solidFill>
              <a:latin typeface="Arial"/>
              <a:ea typeface="Arial"/>
              <a:cs typeface="Arial"/>
              <a:sym typeface="Arial"/>
            </a:endParaRPr>
          </a:p>
          <a:p>
            <a:pPr marL="0" lvl="0" indent="0" algn="l" rtl="0">
              <a:spcBef>
                <a:spcPts val="1200"/>
              </a:spcBef>
              <a:spcAft>
                <a:spcPts val="0"/>
              </a:spcAft>
              <a:buNone/>
            </a:pPr>
            <a:r>
              <a:rPr lang="en" sz="1700">
                <a:solidFill>
                  <a:srgbClr val="FFFF00"/>
                </a:solidFill>
                <a:latin typeface="Arial"/>
                <a:ea typeface="Arial"/>
                <a:cs typeface="Arial"/>
                <a:sym typeface="Arial"/>
              </a:rPr>
              <a:t>Homesite Evaluation - Coach Mr. LeBlanc</a:t>
            </a:r>
            <a:endParaRPr sz="1700">
              <a:solidFill>
                <a:srgbClr val="FFFF00"/>
              </a:solidFill>
              <a:latin typeface="Arial"/>
              <a:ea typeface="Arial"/>
              <a:cs typeface="Arial"/>
              <a:sym typeface="Arial"/>
            </a:endParaRPr>
          </a:p>
          <a:p>
            <a:pPr marL="0" lvl="0" indent="0" algn="l" rtl="0">
              <a:spcBef>
                <a:spcPts val="1200"/>
              </a:spcBef>
              <a:spcAft>
                <a:spcPts val="0"/>
              </a:spcAft>
              <a:buNone/>
            </a:pPr>
            <a:r>
              <a:rPr lang="en" sz="1700">
                <a:solidFill>
                  <a:srgbClr val="FFFF00"/>
                </a:solidFill>
                <a:latin typeface="Arial"/>
                <a:ea typeface="Arial"/>
                <a:cs typeface="Arial"/>
                <a:sym typeface="Arial"/>
              </a:rPr>
              <a:t>Land Evaluation - Coach Mr. LeBlanc</a:t>
            </a:r>
            <a:endParaRPr sz="1700">
              <a:solidFill>
                <a:srgbClr val="FFFF00"/>
              </a:solidFill>
              <a:latin typeface="Arial"/>
              <a:ea typeface="Arial"/>
              <a:cs typeface="Arial"/>
              <a:sym typeface="Arial"/>
            </a:endParaRPr>
          </a:p>
          <a:p>
            <a:pPr marL="0" lvl="0" indent="0" algn="l" rtl="0">
              <a:spcBef>
                <a:spcPts val="1200"/>
              </a:spcBef>
              <a:spcAft>
                <a:spcPts val="0"/>
              </a:spcAft>
              <a:buNone/>
            </a:pPr>
            <a:r>
              <a:rPr lang="en" sz="1700">
                <a:solidFill>
                  <a:srgbClr val="FFFF00"/>
                </a:solidFill>
                <a:latin typeface="Arial"/>
                <a:ea typeface="Arial"/>
                <a:cs typeface="Arial"/>
                <a:sym typeface="Arial"/>
              </a:rPr>
              <a:t>Livestock Evaluation - Coach Mr. Stokley</a:t>
            </a:r>
            <a:endParaRPr sz="1700">
              <a:solidFill>
                <a:srgbClr val="FFFF00"/>
              </a:solidFill>
              <a:latin typeface="Arial"/>
              <a:ea typeface="Arial"/>
              <a:cs typeface="Arial"/>
              <a:sym typeface="Arial"/>
            </a:endParaRPr>
          </a:p>
          <a:p>
            <a:pPr marL="0" lvl="0" indent="0" algn="l" rtl="0">
              <a:spcBef>
                <a:spcPts val="1200"/>
              </a:spcBef>
              <a:spcAft>
                <a:spcPts val="0"/>
              </a:spcAft>
              <a:buNone/>
            </a:pPr>
            <a:r>
              <a:rPr lang="en" sz="1700">
                <a:solidFill>
                  <a:srgbClr val="FFFF00"/>
                </a:solidFill>
                <a:latin typeface="Arial"/>
                <a:ea typeface="Arial"/>
                <a:cs typeface="Arial"/>
                <a:sym typeface="Arial"/>
              </a:rPr>
              <a:t>Meats Evaluation - Coach Mr. Stokley</a:t>
            </a:r>
            <a:endParaRPr sz="1700">
              <a:solidFill>
                <a:srgbClr val="FFFF00"/>
              </a:solidFill>
              <a:latin typeface="Arial"/>
              <a:ea typeface="Arial"/>
              <a:cs typeface="Arial"/>
              <a:sym typeface="Arial"/>
            </a:endParaRPr>
          </a:p>
          <a:p>
            <a:pPr marL="0" lvl="0" indent="0" algn="l" rtl="0">
              <a:spcBef>
                <a:spcPts val="1200"/>
              </a:spcBef>
              <a:spcAft>
                <a:spcPts val="0"/>
              </a:spcAft>
              <a:buNone/>
            </a:pPr>
            <a:r>
              <a:rPr lang="en" sz="1700">
                <a:solidFill>
                  <a:srgbClr val="FFFF00"/>
                </a:solidFill>
                <a:latin typeface="Arial"/>
                <a:ea typeface="Arial"/>
                <a:cs typeface="Arial"/>
                <a:sym typeface="Arial"/>
              </a:rPr>
              <a:t>Poultry Evaluation - Coach Mr. LeBlanc/Mr. Laird</a:t>
            </a:r>
            <a:endParaRPr sz="1700">
              <a:solidFill>
                <a:srgbClr val="FFFF00"/>
              </a:solidFill>
              <a:latin typeface="Arial"/>
              <a:ea typeface="Arial"/>
              <a:cs typeface="Arial"/>
              <a:sym typeface="Arial"/>
            </a:endParaRPr>
          </a:p>
          <a:p>
            <a:pPr marL="0" lvl="0" indent="0" algn="l" rtl="0">
              <a:spcBef>
                <a:spcPts val="1200"/>
              </a:spcBef>
              <a:spcAft>
                <a:spcPts val="0"/>
              </a:spcAft>
              <a:buNone/>
            </a:pPr>
            <a:r>
              <a:rPr lang="en" sz="1700">
                <a:solidFill>
                  <a:srgbClr val="FFFF00"/>
                </a:solidFill>
                <a:latin typeface="Arial"/>
                <a:ea typeface="Arial"/>
                <a:cs typeface="Arial"/>
                <a:sym typeface="Arial"/>
              </a:rPr>
              <a:t>Veterinary Science - Coach Mrs. Barkley</a:t>
            </a:r>
            <a:endParaRPr sz="1700">
              <a:solidFill>
                <a:srgbClr val="FFFF00"/>
              </a:solidFill>
              <a:latin typeface="Arial"/>
              <a:ea typeface="Arial"/>
              <a:cs typeface="Arial"/>
              <a:sym typeface="Arial"/>
            </a:endParaRPr>
          </a:p>
          <a:p>
            <a:pPr marL="0" lvl="0" indent="0" algn="l" rtl="0">
              <a:spcBef>
                <a:spcPts val="1200"/>
              </a:spcBef>
              <a:spcAft>
                <a:spcPts val="1200"/>
              </a:spcAft>
              <a:buNone/>
            </a:pPr>
            <a:r>
              <a:rPr lang="en" sz="1700">
                <a:solidFill>
                  <a:srgbClr val="FFFF00"/>
                </a:solidFill>
                <a:latin typeface="Arial"/>
                <a:ea typeface="Arial"/>
                <a:cs typeface="Arial"/>
                <a:sym typeface="Arial"/>
              </a:rPr>
              <a:t>Wool/Mohair - Coach Mr. Stokley</a:t>
            </a:r>
            <a:endParaRPr sz="1700">
              <a:solidFill>
                <a:srgbClr val="FFFF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Waller FFA CDE Information</a:t>
            </a:r>
            <a:endParaRPr/>
          </a:p>
        </p:txBody>
      </p:sp>
      <p:sp>
        <p:nvSpPr>
          <p:cNvPr id="123" name="Google Shape;123;p23"/>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FFFF00"/>
                </a:solidFill>
              </a:rPr>
              <a:t>More information about the CDE teams we coach can be found on our FFA website under the Career Development Events tab.  Please contact the coach of the team you are interested being 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SDE “Speaking Development Event”</a:t>
            </a:r>
            <a:endParaRPr>
              <a:solidFill>
                <a:srgbClr val="FFFF00"/>
              </a:solidFill>
            </a:endParaRPr>
          </a:p>
        </p:txBody>
      </p:sp>
      <p:sp>
        <p:nvSpPr>
          <p:cNvPr id="129" name="Google Shape;129;p2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100">
                <a:solidFill>
                  <a:srgbClr val="FFFF00"/>
                </a:solidFill>
                <a:latin typeface="Arial"/>
                <a:ea typeface="Arial"/>
                <a:cs typeface="Arial"/>
                <a:sym typeface="Arial"/>
              </a:rPr>
              <a:t>Speaking Development Events are designed to develop the ability of all FFA members to express themselves on a given subject. Students are encouraged to develop their communication skills and learn to formulate their remarks for presentation in a variety of situations.  These are in the Spring.</a:t>
            </a:r>
            <a:endParaRPr sz="280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SDE at Waller</a:t>
            </a:r>
            <a:endParaRPr/>
          </a:p>
        </p:txBody>
      </p:sp>
      <p:sp>
        <p:nvSpPr>
          <p:cNvPr id="135" name="Google Shape;135;p2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a:solidFill>
                  <a:srgbClr val="FFFF00"/>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Extemporaneous Public Speaking</a:t>
            </a:r>
            <a:r>
              <a:rPr lang="en">
                <a:solidFill>
                  <a:srgbClr val="FFFF00"/>
                </a:solidFill>
                <a:latin typeface="Arial"/>
                <a:ea typeface="Arial"/>
                <a:cs typeface="Arial"/>
                <a:sym typeface="Arial"/>
              </a:rPr>
              <a:t> </a:t>
            </a:r>
            <a:r>
              <a:rPr lang="en" sz="1100">
                <a:solidFill>
                  <a:srgbClr val="FFFF00"/>
                </a:solidFill>
                <a:latin typeface="Arial"/>
                <a:ea typeface="Arial"/>
                <a:cs typeface="Arial"/>
                <a:sym typeface="Arial"/>
              </a:rPr>
              <a:t>     </a:t>
            </a:r>
            <a:endParaRPr sz="1100">
              <a:solidFill>
                <a:srgbClr val="FFFF00"/>
              </a:solidFill>
              <a:latin typeface="Arial"/>
              <a:ea typeface="Arial"/>
              <a:cs typeface="Arial"/>
              <a:sym typeface="Arial"/>
            </a:endParaRPr>
          </a:p>
          <a:p>
            <a:pPr marL="0" lvl="0" indent="0" algn="l" rtl="0">
              <a:lnSpc>
                <a:spcPct val="100000"/>
              </a:lnSpc>
              <a:spcBef>
                <a:spcPts val="0"/>
              </a:spcBef>
              <a:spcAft>
                <a:spcPts val="0"/>
              </a:spcAft>
              <a:buNone/>
            </a:pPr>
            <a:endParaRPr sz="1100">
              <a:solidFill>
                <a:srgbClr val="FFFF00"/>
              </a:solidFill>
              <a:latin typeface="Arial"/>
              <a:ea typeface="Arial"/>
              <a:cs typeface="Arial"/>
              <a:sym typeface="Arial"/>
            </a:endParaRPr>
          </a:p>
          <a:p>
            <a:pPr marL="0" lvl="0" indent="0" algn="l" rtl="0">
              <a:lnSpc>
                <a:spcPct val="100000"/>
              </a:lnSpc>
              <a:spcBef>
                <a:spcPts val="0"/>
              </a:spcBef>
              <a:spcAft>
                <a:spcPts val="0"/>
              </a:spcAft>
              <a:buNone/>
            </a:pPr>
            <a:r>
              <a:rPr lang="en">
                <a:solidFill>
                  <a:srgbClr val="FFFF00"/>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Junior Prepared Public Speaking</a:t>
            </a:r>
            <a:r>
              <a:rPr lang="en">
                <a:solidFill>
                  <a:srgbClr val="FFFF00"/>
                </a:solidFill>
                <a:latin typeface="Arial"/>
                <a:ea typeface="Arial"/>
                <a:cs typeface="Arial"/>
                <a:sym typeface="Arial"/>
              </a:rPr>
              <a:t> </a:t>
            </a:r>
            <a:r>
              <a:rPr lang="en" sz="1100">
                <a:solidFill>
                  <a:srgbClr val="FFFF00"/>
                </a:solidFill>
                <a:latin typeface="Arial"/>
                <a:ea typeface="Arial"/>
                <a:cs typeface="Arial"/>
                <a:sym typeface="Arial"/>
              </a:rPr>
              <a:t>     </a:t>
            </a:r>
            <a:endParaRPr sz="1100">
              <a:solidFill>
                <a:srgbClr val="FFFF00"/>
              </a:solidFill>
              <a:latin typeface="Arial"/>
              <a:ea typeface="Arial"/>
              <a:cs typeface="Arial"/>
              <a:sym typeface="Arial"/>
            </a:endParaRPr>
          </a:p>
          <a:p>
            <a:pPr marL="0" lvl="0" indent="0" algn="l" rtl="0">
              <a:lnSpc>
                <a:spcPct val="100000"/>
              </a:lnSpc>
              <a:spcBef>
                <a:spcPts val="0"/>
              </a:spcBef>
              <a:spcAft>
                <a:spcPts val="0"/>
              </a:spcAft>
              <a:buNone/>
            </a:pPr>
            <a:endParaRPr sz="1100">
              <a:solidFill>
                <a:srgbClr val="FFFF00"/>
              </a:solidFill>
              <a:latin typeface="Arial"/>
              <a:ea typeface="Arial"/>
              <a:cs typeface="Arial"/>
              <a:sym typeface="Arial"/>
            </a:endParaRPr>
          </a:p>
          <a:p>
            <a:pPr marL="0" lvl="0" indent="0" algn="l" rtl="0">
              <a:lnSpc>
                <a:spcPct val="100000"/>
              </a:lnSpc>
              <a:spcBef>
                <a:spcPts val="0"/>
              </a:spcBef>
              <a:spcAft>
                <a:spcPts val="0"/>
              </a:spcAft>
              <a:buNone/>
            </a:pPr>
            <a:r>
              <a:rPr lang="en">
                <a:solidFill>
                  <a:srgbClr val="FFFF00"/>
                </a:solidFill>
                <a:uFill>
                  <a:noFill/>
                </a:uFill>
                <a:latin typeface="Arial"/>
                <a:ea typeface="Arial"/>
                <a:cs typeface="Arial"/>
                <a:sym typeface="Arial"/>
                <a:hlinkClick r:id="rId5">
                  <a:extLst>
                    <a:ext uri="{A12FA001-AC4F-418D-AE19-62706E023703}">
                      <ahyp:hlinkClr xmlns:ahyp="http://schemas.microsoft.com/office/drawing/2018/hyperlinkcolor" val="tx"/>
                    </a:ext>
                  </a:extLst>
                </a:hlinkClick>
              </a:rPr>
              <a:t>Senior Prepared Public Speaking</a:t>
            </a:r>
            <a:r>
              <a:rPr lang="en">
                <a:solidFill>
                  <a:srgbClr val="FFFF00"/>
                </a:solidFill>
                <a:latin typeface="Arial"/>
                <a:ea typeface="Arial"/>
                <a:cs typeface="Arial"/>
                <a:sym typeface="Arial"/>
              </a:rPr>
              <a:t> </a:t>
            </a:r>
            <a:r>
              <a:rPr lang="en" sz="1100">
                <a:solidFill>
                  <a:srgbClr val="FFFF00"/>
                </a:solidFill>
                <a:latin typeface="Arial"/>
                <a:ea typeface="Arial"/>
                <a:cs typeface="Arial"/>
                <a:sym typeface="Arial"/>
              </a:rPr>
              <a:t>     </a:t>
            </a:r>
            <a:endParaRPr sz="1100">
              <a:solidFill>
                <a:srgbClr val="FFFF00"/>
              </a:solidFill>
              <a:latin typeface="Arial"/>
              <a:ea typeface="Arial"/>
              <a:cs typeface="Arial"/>
              <a:sym typeface="Arial"/>
            </a:endParaRPr>
          </a:p>
          <a:p>
            <a:pPr marL="0" lvl="0" indent="0" algn="l" rtl="0">
              <a:lnSpc>
                <a:spcPct val="100000"/>
              </a:lnSpc>
              <a:spcBef>
                <a:spcPts val="0"/>
              </a:spcBef>
              <a:spcAft>
                <a:spcPts val="0"/>
              </a:spcAft>
              <a:buNone/>
            </a:pPr>
            <a:endParaRPr sz="1100">
              <a:solidFill>
                <a:srgbClr val="FFFF00"/>
              </a:solidFill>
              <a:latin typeface="Arial"/>
              <a:ea typeface="Arial"/>
              <a:cs typeface="Arial"/>
              <a:sym typeface="Arial"/>
            </a:endParaRPr>
          </a:p>
          <a:p>
            <a:pPr marL="0" lvl="0" indent="0" algn="l" rtl="0">
              <a:lnSpc>
                <a:spcPct val="100000"/>
              </a:lnSpc>
              <a:spcBef>
                <a:spcPts val="0"/>
              </a:spcBef>
              <a:spcAft>
                <a:spcPts val="0"/>
              </a:spcAft>
              <a:buNone/>
            </a:pPr>
            <a:r>
              <a:rPr lang="en">
                <a:solidFill>
                  <a:srgbClr val="FFFF00"/>
                </a:solidFill>
                <a:uFill>
                  <a:noFill/>
                </a:uFill>
                <a:latin typeface="Arial"/>
                <a:ea typeface="Arial"/>
                <a:cs typeface="Arial"/>
                <a:sym typeface="Arial"/>
                <a:hlinkClick r:id="rId6">
                  <a:extLst>
                    <a:ext uri="{A12FA001-AC4F-418D-AE19-62706E023703}">
                      <ahyp:hlinkClr xmlns:ahyp="http://schemas.microsoft.com/office/drawing/2018/hyperlinkcolor" val="tx"/>
                    </a:ext>
                  </a:extLst>
                </a:hlinkClick>
              </a:rPr>
              <a:t>Soil Stewardship Prepared Public Speaking</a:t>
            </a:r>
            <a:r>
              <a:rPr lang="en">
                <a:solidFill>
                  <a:srgbClr val="FFFF00"/>
                </a:solidFill>
                <a:latin typeface="Arial"/>
                <a:ea typeface="Arial"/>
                <a:cs typeface="Arial"/>
                <a:sym typeface="Arial"/>
              </a:rPr>
              <a:t> </a:t>
            </a:r>
            <a:r>
              <a:rPr lang="en" sz="1100">
                <a:solidFill>
                  <a:srgbClr val="FFFF00"/>
                </a:solidFill>
                <a:latin typeface="Arial"/>
                <a:ea typeface="Arial"/>
                <a:cs typeface="Arial"/>
                <a:sym typeface="Arial"/>
              </a:rPr>
              <a:t> </a:t>
            </a:r>
            <a:endParaRPr sz="1100">
              <a:solidFill>
                <a:srgbClr val="FFFF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Waller FFA SDE Information</a:t>
            </a:r>
            <a:endParaRPr/>
          </a:p>
        </p:txBody>
      </p:sp>
      <p:sp>
        <p:nvSpPr>
          <p:cNvPr id="141" name="Google Shape;141;p2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FFFF00"/>
                </a:solidFill>
              </a:rPr>
              <a:t>More information about the SDE’s we coach can be found on our FFA website under the Speaking Development Events tab. Please contact Mrs. Barkley with any questions about participating on a SDE.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SAE “Supervised Agricultural Experience”</a:t>
            </a:r>
            <a:endParaRPr>
              <a:solidFill>
                <a:srgbClr val="FFFF00"/>
              </a:solidFill>
            </a:endParaRPr>
          </a:p>
        </p:txBody>
      </p:sp>
      <p:sp>
        <p:nvSpPr>
          <p:cNvPr id="147" name="Google Shape;147;p2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a:solidFill>
                  <a:srgbClr val="FFFF00"/>
                </a:solidFill>
              </a:rPr>
              <a:t>SAEs provide students enrolled in agriscience courses the opportunity to place into practice the knowledge and skills gained from classroom and laboratory instruction. In addition, SAEs also provide students the opportunity to apply and further develop knowledge and skills in situations closely related to those used in the agricultural industry.</a:t>
            </a:r>
            <a:endParaRPr sz="240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8"/>
          <p:cNvSpPr txBox="1">
            <a:spLocks noGrp="1"/>
          </p:cNvSpPr>
          <p:nvPr>
            <p:ph type="title"/>
          </p:nvPr>
        </p:nvSpPr>
        <p:spPr>
          <a:xfrm>
            <a:off x="387900" y="159300"/>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About SAE</a:t>
            </a:r>
            <a:endParaRPr>
              <a:solidFill>
                <a:srgbClr val="FFFF00"/>
              </a:solidFill>
            </a:endParaRPr>
          </a:p>
        </p:txBody>
      </p:sp>
      <p:sp>
        <p:nvSpPr>
          <p:cNvPr id="153" name="Google Shape;153;p28"/>
          <p:cNvSpPr txBox="1">
            <a:spLocks noGrp="1"/>
          </p:cNvSpPr>
          <p:nvPr>
            <p:ph type="body" idx="1"/>
          </p:nvPr>
        </p:nvSpPr>
        <p:spPr>
          <a:xfrm>
            <a:off x="387900" y="1267650"/>
            <a:ext cx="8368200" cy="3839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a:solidFill>
                  <a:srgbClr val="FFFF00"/>
                </a:solidFill>
              </a:rPr>
              <a:t>The SAE could involve the student working for an employer, starting their own small business, raising livestock, or some other type of agricultural activity or research based on agriculture. The student will then keep accurate records (hours worked, money made, etc.) of their experience and compile it in the online SAE record book.</a:t>
            </a:r>
            <a:endParaRPr sz="2200">
              <a:solidFill>
                <a:srgbClr val="FFFF00"/>
              </a:solidFill>
            </a:endParaRPr>
          </a:p>
          <a:p>
            <a:pPr marL="0" lvl="0" indent="0" algn="l" rtl="0">
              <a:spcBef>
                <a:spcPts val="1200"/>
              </a:spcBef>
              <a:spcAft>
                <a:spcPts val="1200"/>
              </a:spcAft>
              <a:buNone/>
            </a:pPr>
            <a:r>
              <a:rPr lang="en" sz="2200">
                <a:solidFill>
                  <a:srgbClr val="FFFF00"/>
                </a:solidFill>
              </a:rPr>
              <a:t>Skills, knowledge, experiences and connections gained through SAEs remain with students for a lifetime and positively influence others along the way. </a:t>
            </a:r>
            <a:endParaRPr sz="220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solidFill>
                  <a:schemeClr val="accent6"/>
                </a:solidFill>
              </a:rPr>
              <a:t>Animal SAE’s	</a:t>
            </a:r>
            <a:endParaRPr>
              <a:solidFill>
                <a:schemeClr val="accent6"/>
              </a:solidFill>
            </a:endParaRPr>
          </a:p>
        </p:txBody>
      </p:sp>
      <p:sp>
        <p:nvSpPr>
          <p:cNvPr id="159" name="Google Shape;159;p29"/>
          <p:cNvSpPr txBox="1">
            <a:spLocks noGrp="1"/>
          </p:cNvSpPr>
          <p:nvPr>
            <p:ph type="body" idx="1"/>
          </p:nvPr>
        </p:nvSpPr>
        <p:spPr>
          <a:xfrm>
            <a:off x="387900" y="1489825"/>
            <a:ext cx="8368200" cy="3464400"/>
          </a:xfrm>
          <a:prstGeom prst="rect">
            <a:avLst/>
          </a:prstGeom>
        </p:spPr>
        <p:txBody>
          <a:bodyPr spcFirstLastPara="1" wrap="square" lIns="91425" tIns="91425" rIns="91425" bIns="91425" anchor="t" anchorCtr="0">
            <a:normAutofit lnSpcReduction="20000"/>
          </a:bodyPr>
          <a:lstStyle/>
          <a:p>
            <a:pPr marL="457200" lvl="0" indent="-355600" algn="l" rtl="0">
              <a:spcBef>
                <a:spcPts val="0"/>
              </a:spcBef>
              <a:spcAft>
                <a:spcPts val="0"/>
              </a:spcAft>
              <a:buClr>
                <a:schemeClr val="accent6"/>
              </a:buClr>
              <a:buSzPts val="2000"/>
              <a:buChar char="●"/>
            </a:pPr>
            <a:r>
              <a:rPr lang="en" sz="2000">
                <a:solidFill>
                  <a:schemeClr val="accent6"/>
                </a:solidFill>
              </a:rPr>
              <a:t>We recommend different projects based on experience, space, and finances.</a:t>
            </a:r>
            <a:endParaRPr sz="2000">
              <a:solidFill>
                <a:schemeClr val="accent6"/>
              </a:solidFill>
            </a:endParaRPr>
          </a:p>
          <a:p>
            <a:pPr marL="914400" lvl="1" indent="-330200" algn="l" rtl="0">
              <a:spcBef>
                <a:spcPts val="0"/>
              </a:spcBef>
              <a:spcAft>
                <a:spcPts val="0"/>
              </a:spcAft>
              <a:buClr>
                <a:schemeClr val="accent6"/>
              </a:buClr>
              <a:buSzPts val="1600"/>
              <a:buChar char="○"/>
            </a:pPr>
            <a:r>
              <a:rPr lang="en" sz="1600">
                <a:solidFill>
                  <a:schemeClr val="accent6"/>
                </a:solidFill>
              </a:rPr>
              <a:t>Waller ISD does not have a barn yet for students to keep animals.</a:t>
            </a:r>
            <a:endParaRPr sz="1600">
              <a:solidFill>
                <a:schemeClr val="accent6"/>
              </a:solidFill>
            </a:endParaRPr>
          </a:p>
          <a:p>
            <a:pPr marL="457200" lvl="0" indent="-355600" algn="l" rtl="0">
              <a:spcBef>
                <a:spcPts val="0"/>
              </a:spcBef>
              <a:spcAft>
                <a:spcPts val="0"/>
              </a:spcAft>
              <a:buClr>
                <a:schemeClr val="accent6"/>
              </a:buClr>
              <a:buSzPts val="2000"/>
              <a:buChar char="●"/>
            </a:pPr>
            <a:r>
              <a:rPr lang="en" sz="2000">
                <a:solidFill>
                  <a:schemeClr val="accent6"/>
                </a:solidFill>
              </a:rPr>
              <a:t>Cattle - Steers or Breeding Heifers - Most expensive &amp; roughly a 1 year project, heifers can be a two year project.</a:t>
            </a:r>
            <a:endParaRPr sz="2000">
              <a:solidFill>
                <a:schemeClr val="accent6"/>
              </a:solidFill>
            </a:endParaRPr>
          </a:p>
          <a:p>
            <a:pPr marL="457200" lvl="0" indent="-355600" algn="l" rtl="0">
              <a:spcBef>
                <a:spcPts val="0"/>
              </a:spcBef>
              <a:spcAft>
                <a:spcPts val="0"/>
              </a:spcAft>
              <a:buClr>
                <a:schemeClr val="accent6"/>
              </a:buClr>
              <a:buSzPts val="2000"/>
              <a:buChar char="●"/>
            </a:pPr>
            <a:r>
              <a:rPr lang="en" sz="2000">
                <a:solidFill>
                  <a:schemeClr val="accent6"/>
                </a:solidFill>
              </a:rPr>
              <a:t>Swine - Market Hogs or Breeding Gilts - Roughly 4-6 month project</a:t>
            </a:r>
            <a:endParaRPr sz="2000">
              <a:solidFill>
                <a:schemeClr val="accent6"/>
              </a:solidFill>
            </a:endParaRPr>
          </a:p>
          <a:p>
            <a:pPr marL="457200" lvl="0" indent="-355600" algn="l" rtl="0">
              <a:spcBef>
                <a:spcPts val="0"/>
              </a:spcBef>
              <a:spcAft>
                <a:spcPts val="0"/>
              </a:spcAft>
              <a:buClr>
                <a:schemeClr val="accent6"/>
              </a:buClr>
              <a:buSzPts val="2000"/>
              <a:buChar char="●"/>
            </a:pPr>
            <a:r>
              <a:rPr lang="en" sz="2000">
                <a:solidFill>
                  <a:schemeClr val="accent6"/>
                </a:solidFill>
              </a:rPr>
              <a:t>Sheep &amp; Goats - Wethers or Breeding Does - Roughly 4-6 month project</a:t>
            </a:r>
            <a:endParaRPr sz="2000">
              <a:solidFill>
                <a:schemeClr val="accent6"/>
              </a:solidFill>
            </a:endParaRPr>
          </a:p>
          <a:p>
            <a:pPr marL="457200" lvl="0" indent="-355600" algn="l" rtl="0">
              <a:spcBef>
                <a:spcPts val="0"/>
              </a:spcBef>
              <a:spcAft>
                <a:spcPts val="0"/>
              </a:spcAft>
              <a:buClr>
                <a:schemeClr val="accent6"/>
              </a:buClr>
              <a:buSzPts val="2000"/>
              <a:buChar char="●"/>
            </a:pPr>
            <a:r>
              <a:rPr lang="en" sz="2000">
                <a:solidFill>
                  <a:schemeClr val="accent6"/>
                </a:solidFill>
              </a:rPr>
              <a:t>Broilers - Roughly 6 week long project. </a:t>
            </a:r>
            <a:endParaRPr sz="2000">
              <a:solidFill>
                <a:schemeClr val="accent6"/>
              </a:solidFill>
            </a:endParaRPr>
          </a:p>
          <a:p>
            <a:pPr marL="457200" lvl="0" indent="-355600" algn="l" rtl="0">
              <a:spcBef>
                <a:spcPts val="0"/>
              </a:spcBef>
              <a:spcAft>
                <a:spcPts val="0"/>
              </a:spcAft>
              <a:buClr>
                <a:schemeClr val="accent6"/>
              </a:buClr>
              <a:buSzPts val="2000"/>
              <a:buChar char="●"/>
            </a:pPr>
            <a:r>
              <a:rPr lang="en" sz="2000">
                <a:solidFill>
                  <a:schemeClr val="accent6"/>
                </a:solidFill>
              </a:rPr>
              <a:t>Rabbits - Roughly 6 week long project. </a:t>
            </a:r>
            <a:endParaRPr sz="2000">
              <a:solidFill>
                <a:schemeClr val="accent6"/>
              </a:solidFill>
            </a:endParaRPr>
          </a:p>
          <a:p>
            <a:pPr marL="457200" lvl="0" indent="0" algn="l" rtl="0">
              <a:spcBef>
                <a:spcPts val="120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Stockshows</a:t>
            </a:r>
            <a:endParaRPr>
              <a:solidFill>
                <a:srgbClr val="FFFF00"/>
              </a:solidFill>
            </a:endParaRPr>
          </a:p>
        </p:txBody>
      </p:sp>
      <p:sp>
        <p:nvSpPr>
          <p:cNvPr id="165" name="Google Shape;165;p30"/>
          <p:cNvSpPr txBox="1">
            <a:spLocks noGrp="1"/>
          </p:cNvSpPr>
          <p:nvPr>
            <p:ph type="body" idx="1"/>
          </p:nvPr>
        </p:nvSpPr>
        <p:spPr>
          <a:xfrm>
            <a:off x="80150" y="1489825"/>
            <a:ext cx="89901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FFFF00"/>
                </a:solidFill>
              </a:rPr>
              <a:t>Waller County Fair - Fall - This show is open for youth that lives in Waller County.</a:t>
            </a:r>
            <a:endParaRPr>
              <a:solidFill>
                <a:srgbClr val="FFFF00"/>
              </a:solidFill>
            </a:endParaRPr>
          </a:p>
          <a:p>
            <a:pPr marL="0" lvl="0" indent="0" algn="l" rtl="0">
              <a:spcBef>
                <a:spcPts val="1200"/>
              </a:spcBef>
              <a:spcAft>
                <a:spcPts val="0"/>
              </a:spcAft>
              <a:buNone/>
            </a:pPr>
            <a:r>
              <a:rPr lang="en">
                <a:solidFill>
                  <a:srgbClr val="FFFF00"/>
                </a:solidFill>
              </a:rPr>
              <a:t>Waller FFA Show - Spring - This show is strictly for the students in Waller FFA grades 9-12.</a:t>
            </a:r>
            <a:endParaRPr>
              <a:solidFill>
                <a:srgbClr val="FFFF00"/>
              </a:solidFill>
            </a:endParaRPr>
          </a:p>
          <a:p>
            <a:pPr marL="0" lvl="0" indent="0" algn="l" rtl="0">
              <a:spcBef>
                <a:spcPts val="1200"/>
              </a:spcBef>
              <a:spcAft>
                <a:spcPts val="1200"/>
              </a:spcAft>
              <a:buNone/>
            </a:pPr>
            <a:r>
              <a:rPr lang="en">
                <a:solidFill>
                  <a:srgbClr val="FFFF00"/>
                </a:solidFill>
              </a:rPr>
              <a:t>“Major Shows” - Ft. Worth, San Antonio, Austin, Houston, State Fair and Heart of Texas - These shows are open to youth that lives in Texas.</a:t>
            </a:r>
            <a:endParaRPr>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Fundraiser - Seitz</a:t>
            </a:r>
            <a:endParaRPr>
              <a:solidFill>
                <a:srgbClr val="FFFF00"/>
              </a:solidFill>
            </a:endParaRPr>
          </a:p>
        </p:txBody>
      </p:sp>
      <p:sp>
        <p:nvSpPr>
          <p:cNvPr id="171" name="Google Shape;171;p3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2000">
                <a:solidFill>
                  <a:srgbClr val="FFFF00"/>
                </a:solidFill>
                <a:latin typeface="Arial"/>
                <a:ea typeface="Arial"/>
                <a:cs typeface="Arial"/>
                <a:sym typeface="Arial"/>
              </a:rPr>
              <a:t>This fundraiser helps the Waller FFA Chapter function, from awards for Awards Night and the FFA Show to traveling for contests and paying for hotels/rentals. </a:t>
            </a:r>
            <a:endParaRPr sz="2000">
              <a:solidFill>
                <a:srgbClr val="FFFF00"/>
              </a:solidFill>
              <a:latin typeface="Arial"/>
              <a:ea typeface="Arial"/>
              <a:cs typeface="Arial"/>
              <a:sym typeface="Arial"/>
            </a:endParaRPr>
          </a:p>
          <a:p>
            <a:pPr marL="0" lvl="0" indent="0" algn="l" rtl="0">
              <a:spcBef>
                <a:spcPts val="1200"/>
              </a:spcBef>
              <a:spcAft>
                <a:spcPts val="0"/>
              </a:spcAft>
              <a:buNone/>
            </a:pPr>
            <a:r>
              <a:rPr lang="en" sz="2000">
                <a:solidFill>
                  <a:srgbClr val="FFFF00"/>
                </a:solidFill>
                <a:latin typeface="Arial"/>
                <a:ea typeface="Arial"/>
                <a:cs typeface="Arial"/>
                <a:sym typeface="Arial"/>
              </a:rPr>
              <a:t>Students required to sell $250 worth: </a:t>
            </a:r>
            <a:endParaRPr sz="2000">
              <a:solidFill>
                <a:srgbClr val="FFFF00"/>
              </a:solidFill>
              <a:latin typeface="Arial"/>
              <a:ea typeface="Arial"/>
              <a:cs typeface="Arial"/>
              <a:sym typeface="Arial"/>
            </a:endParaRPr>
          </a:p>
          <a:p>
            <a:pPr marL="457200" lvl="0" indent="-346075" algn="l" rtl="0">
              <a:spcBef>
                <a:spcPts val="1200"/>
              </a:spcBef>
              <a:spcAft>
                <a:spcPts val="0"/>
              </a:spcAft>
              <a:buClr>
                <a:srgbClr val="FFFF00"/>
              </a:buClr>
              <a:buSzPct val="100000"/>
              <a:buFont typeface="Arial"/>
              <a:buChar char="●"/>
            </a:pPr>
            <a:r>
              <a:rPr lang="en" sz="2000">
                <a:solidFill>
                  <a:srgbClr val="FFFF00"/>
                </a:solidFill>
                <a:latin typeface="Arial"/>
                <a:ea typeface="Arial"/>
                <a:cs typeface="Arial"/>
                <a:sym typeface="Arial"/>
              </a:rPr>
              <a:t>Show in the Waller FFA Show</a:t>
            </a:r>
            <a:endParaRPr sz="2000">
              <a:solidFill>
                <a:srgbClr val="FFFF00"/>
              </a:solidFill>
              <a:latin typeface="Arial"/>
              <a:ea typeface="Arial"/>
              <a:cs typeface="Arial"/>
              <a:sym typeface="Arial"/>
            </a:endParaRPr>
          </a:p>
          <a:p>
            <a:pPr marL="457200" lvl="0" indent="-346075" algn="l" rtl="0">
              <a:spcBef>
                <a:spcPts val="0"/>
              </a:spcBef>
              <a:spcAft>
                <a:spcPts val="0"/>
              </a:spcAft>
              <a:buClr>
                <a:srgbClr val="FFFF00"/>
              </a:buClr>
              <a:buSzPct val="100000"/>
              <a:buFont typeface="Arial"/>
              <a:buChar char="●"/>
            </a:pPr>
            <a:r>
              <a:rPr lang="en" sz="2000">
                <a:solidFill>
                  <a:srgbClr val="FFFF00"/>
                </a:solidFill>
                <a:latin typeface="Arial"/>
                <a:ea typeface="Arial"/>
                <a:cs typeface="Arial"/>
                <a:sym typeface="Arial"/>
              </a:rPr>
              <a:t>Compete on LDE or CDE teams</a:t>
            </a:r>
            <a:endParaRPr sz="2000">
              <a:solidFill>
                <a:srgbClr val="FFFF00"/>
              </a:solidFill>
              <a:latin typeface="Arial"/>
              <a:ea typeface="Arial"/>
              <a:cs typeface="Arial"/>
              <a:sym typeface="Arial"/>
            </a:endParaRPr>
          </a:p>
          <a:p>
            <a:pPr marL="0" lvl="0" indent="0" algn="l" rtl="0">
              <a:spcBef>
                <a:spcPts val="1200"/>
              </a:spcBef>
              <a:spcAft>
                <a:spcPts val="0"/>
              </a:spcAft>
              <a:buNone/>
            </a:pPr>
            <a:r>
              <a:rPr lang="en" sz="2000">
                <a:solidFill>
                  <a:srgbClr val="FFFF00"/>
                </a:solidFill>
                <a:latin typeface="Arial"/>
                <a:ea typeface="Arial"/>
                <a:cs typeface="Arial"/>
                <a:sym typeface="Arial"/>
              </a:rPr>
              <a:t>Other option: $250 buyout </a:t>
            </a:r>
            <a:endParaRPr sz="2000">
              <a:solidFill>
                <a:srgbClr val="FFFF00"/>
              </a:solidFill>
              <a:latin typeface="Arial"/>
              <a:ea typeface="Arial"/>
              <a:cs typeface="Arial"/>
              <a:sym typeface="Arial"/>
            </a:endParaRPr>
          </a:p>
          <a:p>
            <a:pPr marL="0" lvl="0" indent="0" algn="ctr" rtl="0">
              <a:spcBef>
                <a:spcPts val="1200"/>
              </a:spcBef>
              <a:spcAft>
                <a:spcPts val="1200"/>
              </a:spcAft>
              <a:buNone/>
            </a:pPr>
            <a:r>
              <a:rPr lang="en" sz="2000">
                <a:solidFill>
                  <a:srgbClr val="FFFF00"/>
                </a:solidFill>
                <a:latin typeface="Arial"/>
                <a:ea typeface="Arial"/>
                <a:cs typeface="Arial"/>
                <a:sym typeface="Arial"/>
              </a:rPr>
              <a:t>***High Seller wins a Belt Buckle***</a:t>
            </a:r>
            <a:endParaRPr sz="2000">
              <a:solidFill>
                <a:srgbClr val="FFFF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subTitle" idx="1"/>
          </p:nvPr>
        </p:nvSpPr>
        <p:spPr>
          <a:xfrm>
            <a:off x="1427025" y="755825"/>
            <a:ext cx="65085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a:solidFill>
                  <a:srgbClr val="FFFF00"/>
                </a:solidFill>
              </a:rPr>
              <a:t>3-Parts to Agriculture Education</a:t>
            </a:r>
            <a:endParaRPr sz="3200">
              <a:solidFill>
                <a:srgbClr val="FFFF00"/>
              </a:solidFill>
            </a:endParaRPr>
          </a:p>
        </p:txBody>
      </p:sp>
      <p:pic>
        <p:nvPicPr>
          <p:cNvPr id="69" name="Google Shape;69;p14"/>
          <p:cNvPicPr preferRelativeResize="0"/>
          <p:nvPr/>
        </p:nvPicPr>
        <p:blipFill>
          <a:blip r:embed="rId3">
            <a:alphaModFix/>
          </a:blip>
          <a:stretch>
            <a:fillRect/>
          </a:stretch>
        </p:blipFill>
        <p:spPr>
          <a:xfrm>
            <a:off x="2792338" y="1664825"/>
            <a:ext cx="3559325" cy="31606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Official Dress</a:t>
            </a:r>
            <a:endParaRPr>
              <a:solidFill>
                <a:srgbClr val="FFFF00"/>
              </a:solidFill>
            </a:endParaRPr>
          </a:p>
        </p:txBody>
      </p:sp>
      <p:sp>
        <p:nvSpPr>
          <p:cNvPr id="177" name="Google Shape;177;p3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a:solidFill>
                  <a:srgbClr val="FFFF00"/>
                </a:solidFill>
                <a:latin typeface="Arial"/>
                <a:ea typeface="Arial"/>
                <a:cs typeface="Arial"/>
                <a:sym typeface="Arial"/>
              </a:rPr>
              <a:t>The uniform worn by FFA members at local, state and national functions is called Official Dress. It provides identity and gives a distinctive and recognizable image to the organization and its members. Official Dress has been worn with pride by millions of FFA members since 1933.</a:t>
            </a:r>
            <a:endParaRPr sz="270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Booster Club</a:t>
            </a:r>
            <a:endParaRPr>
              <a:solidFill>
                <a:srgbClr val="FFFF00"/>
              </a:solidFill>
            </a:endParaRPr>
          </a:p>
        </p:txBody>
      </p:sp>
      <p:sp>
        <p:nvSpPr>
          <p:cNvPr id="183" name="Google Shape;183;p33"/>
          <p:cNvSpPr txBox="1">
            <a:spLocks noGrp="1"/>
          </p:cNvSpPr>
          <p:nvPr>
            <p:ph type="body" idx="1"/>
          </p:nvPr>
        </p:nvSpPr>
        <p:spPr>
          <a:xfrm>
            <a:off x="387900" y="1305175"/>
            <a:ext cx="8368200" cy="3643800"/>
          </a:xfrm>
          <a:prstGeom prst="rect">
            <a:avLst/>
          </a:prstGeom>
        </p:spPr>
        <p:txBody>
          <a:bodyPr spcFirstLastPara="1" wrap="square" lIns="91425" tIns="91425" rIns="91425" bIns="91425" anchor="t" anchorCtr="0">
            <a:normAutofit/>
          </a:bodyPr>
          <a:lstStyle/>
          <a:p>
            <a:pPr marL="0" lvl="0" indent="0" algn="l" rtl="0">
              <a:lnSpc>
                <a:spcPct val="80000"/>
              </a:lnSpc>
              <a:spcBef>
                <a:spcPts val="544"/>
              </a:spcBef>
              <a:spcAft>
                <a:spcPts val="0"/>
              </a:spcAft>
              <a:buNone/>
            </a:pPr>
            <a:r>
              <a:rPr lang="en" sz="2000">
                <a:solidFill>
                  <a:srgbClr val="FFFF00"/>
                </a:solidFill>
                <a:latin typeface="Arial"/>
                <a:ea typeface="Arial"/>
                <a:cs typeface="Arial"/>
                <a:sym typeface="Arial"/>
              </a:rPr>
              <a:t>What do they do?</a:t>
            </a:r>
            <a:endParaRPr sz="2000">
              <a:solidFill>
                <a:srgbClr val="FFFF00"/>
              </a:solidFill>
              <a:latin typeface="Arial"/>
              <a:ea typeface="Arial"/>
              <a:cs typeface="Arial"/>
              <a:sym typeface="Arial"/>
            </a:endParaRPr>
          </a:p>
          <a:p>
            <a:pPr marL="914400" lvl="1" indent="-457200" algn="l" rtl="0">
              <a:lnSpc>
                <a:spcPct val="80000"/>
              </a:lnSpc>
              <a:spcBef>
                <a:spcPts val="476"/>
              </a:spcBef>
              <a:spcAft>
                <a:spcPts val="0"/>
              </a:spcAft>
              <a:buClr>
                <a:srgbClr val="FFFF00"/>
              </a:buClr>
              <a:buSzPts val="2380"/>
              <a:buFont typeface="Noto Sans Symbols"/>
              <a:buChar char="▪"/>
            </a:pPr>
            <a:r>
              <a:rPr lang="en" sz="2000">
                <a:solidFill>
                  <a:srgbClr val="FFFF00"/>
                </a:solidFill>
                <a:latin typeface="Arial"/>
                <a:ea typeface="Arial"/>
                <a:cs typeface="Arial"/>
                <a:sym typeface="Arial"/>
              </a:rPr>
              <a:t>Volunteer a fraction of their time to support Waller FFA.</a:t>
            </a:r>
            <a:endParaRPr sz="2000">
              <a:solidFill>
                <a:srgbClr val="FFFF00"/>
              </a:solidFill>
              <a:latin typeface="Arial"/>
              <a:ea typeface="Arial"/>
              <a:cs typeface="Arial"/>
              <a:sym typeface="Arial"/>
            </a:endParaRPr>
          </a:p>
          <a:p>
            <a:pPr marL="914400" lvl="1" indent="-457200" algn="l" rtl="0">
              <a:lnSpc>
                <a:spcPct val="80000"/>
              </a:lnSpc>
              <a:spcBef>
                <a:spcPts val="476"/>
              </a:spcBef>
              <a:spcAft>
                <a:spcPts val="0"/>
              </a:spcAft>
              <a:buClr>
                <a:srgbClr val="FFFF00"/>
              </a:buClr>
              <a:buSzPts val="2380"/>
              <a:buFont typeface="Noto Sans Symbols"/>
              <a:buChar char="▪"/>
            </a:pPr>
            <a:r>
              <a:rPr lang="en" sz="2000">
                <a:solidFill>
                  <a:srgbClr val="FFFF00"/>
                </a:solidFill>
                <a:latin typeface="Arial"/>
                <a:ea typeface="Arial"/>
                <a:cs typeface="Arial"/>
                <a:sym typeface="Arial"/>
              </a:rPr>
              <a:t>Raise money for scholarships to benefit outgoing seniors.</a:t>
            </a:r>
            <a:endParaRPr sz="2000">
              <a:solidFill>
                <a:srgbClr val="FFFF00"/>
              </a:solidFill>
              <a:latin typeface="Arial"/>
              <a:ea typeface="Arial"/>
              <a:cs typeface="Arial"/>
              <a:sym typeface="Arial"/>
            </a:endParaRPr>
          </a:p>
          <a:p>
            <a:pPr marL="914400" lvl="1" indent="-457200" algn="l" rtl="0">
              <a:lnSpc>
                <a:spcPct val="80000"/>
              </a:lnSpc>
              <a:spcBef>
                <a:spcPts val="476"/>
              </a:spcBef>
              <a:spcAft>
                <a:spcPts val="0"/>
              </a:spcAft>
              <a:buClr>
                <a:srgbClr val="FFFF00"/>
              </a:buClr>
              <a:buSzPts val="2380"/>
              <a:buFont typeface="Noto Sans Symbols"/>
              <a:buChar char="▪"/>
            </a:pPr>
            <a:r>
              <a:rPr lang="en" sz="2000">
                <a:solidFill>
                  <a:srgbClr val="FFFF00"/>
                </a:solidFill>
                <a:latin typeface="Arial"/>
                <a:ea typeface="Arial"/>
                <a:cs typeface="Arial"/>
                <a:sym typeface="Arial"/>
              </a:rPr>
              <a:t>Provide support and extra assistance to the chapter, teachers and kids.</a:t>
            </a:r>
            <a:endParaRPr sz="2000">
              <a:solidFill>
                <a:srgbClr val="FFFF00"/>
              </a:solidFill>
              <a:latin typeface="Arial"/>
              <a:ea typeface="Arial"/>
              <a:cs typeface="Arial"/>
              <a:sym typeface="Arial"/>
            </a:endParaRPr>
          </a:p>
          <a:p>
            <a:pPr marL="914400" lvl="1" indent="-457200" algn="l" rtl="0">
              <a:lnSpc>
                <a:spcPct val="80000"/>
              </a:lnSpc>
              <a:spcBef>
                <a:spcPts val="476"/>
              </a:spcBef>
              <a:spcAft>
                <a:spcPts val="0"/>
              </a:spcAft>
              <a:buClr>
                <a:srgbClr val="FFFF00"/>
              </a:buClr>
              <a:buSzPts val="2380"/>
              <a:buFont typeface="Noto Sans Symbols"/>
              <a:buChar char="▪"/>
            </a:pPr>
            <a:r>
              <a:rPr lang="en" sz="2000">
                <a:solidFill>
                  <a:srgbClr val="FFFF00"/>
                </a:solidFill>
                <a:latin typeface="Arial"/>
                <a:ea typeface="Arial"/>
                <a:cs typeface="Arial"/>
                <a:sym typeface="Arial"/>
              </a:rPr>
              <a:t>Support chapter with any needs and extra expenses:</a:t>
            </a:r>
            <a:endParaRPr sz="2000">
              <a:solidFill>
                <a:srgbClr val="FFFF00"/>
              </a:solidFill>
              <a:latin typeface="Arial"/>
              <a:ea typeface="Arial"/>
              <a:cs typeface="Arial"/>
              <a:sym typeface="Arial"/>
            </a:endParaRPr>
          </a:p>
          <a:p>
            <a:pPr marL="1371600" lvl="2" indent="-457200" algn="l" rtl="0">
              <a:lnSpc>
                <a:spcPct val="80000"/>
              </a:lnSpc>
              <a:spcBef>
                <a:spcPts val="408"/>
              </a:spcBef>
              <a:spcAft>
                <a:spcPts val="0"/>
              </a:spcAft>
              <a:buClr>
                <a:srgbClr val="FFFF00"/>
              </a:buClr>
              <a:buSzPts val="2040"/>
              <a:buFont typeface="Noto Sans Symbols"/>
              <a:buChar char="▪"/>
            </a:pPr>
            <a:r>
              <a:rPr lang="en" sz="2000">
                <a:solidFill>
                  <a:srgbClr val="FFFF00"/>
                </a:solidFill>
                <a:latin typeface="Arial"/>
                <a:ea typeface="Arial"/>
                <a:cs typeface="Arial"/>
                <a:sym typeface="Arial"/>
              </a:rPr>
              <a:t>State Convention support and travel</a:t>
            </a:r>
            <a:endParaRPr sz="2000">
              <a:solidFill>
                <a:srgbClr val="FFFF00"/>
              </a:solidFill>
              <a:latin typeface="Arial"/>
              <a:ea typeface="Arial"/>
              <a:cs typeface="Arial"/>
              <a:sym typeface="Arial"/>
            </a:endParaRPr>
          </a:p>
          <a:p>
            <a:pPr marL="1371600" lvl="2" indent="-457200" algn="l" rtl="0">
              <a:lnSpc>
                <a:spcPct val="80000"/>
              </a:lnSpc>
              <a:spcBef>
                <a:spcPts val="408"/>
              </a:spcBef>
              <a:spcAft>
                <a:spcPts val="0"/>
              </a:spcAft>
              <a:buClr>
                <a:srgbClr val="FFFF00"/>
              </a:buClr>
              <a:buSzPts val="2040"/>
              <a:buFont typeface="Noto Sans Symbols"/>
              <a:buChar char="▪"/>
            </a:pPr>
            <a:r>
              <a:rPr lang="en" sz="2000">
                <a:solidFill>
                  <a:srgbClr val="FFFF00"/>
                </a:solidFill>
                <a:latin typeface="Arial"/>
                <a:ea typeface="Arial"/>
                <a:cs typeface="Arial"/>
                <a:sym typeface="Arial"/>
              </a:rPr>
              <a:t>Necessary equipment and resources</a:t>
            </a:r>
            <a:endParaRPr sz="2000">
              <a:solidFill>
                <a:srgbClr val="FFFF00"/>
              </a:solidFill>
              <a:latin typeface="Arial"/>
              <a:ea typeface="Arial"/>
              <a:cs typeface="Arial"/>
              <a:sym typeface="Arial"/>
            </a:endParaRPr>
          </a:p>
          <a:p>
            <a:pPr marL="0" lvl="0" indent="0" algn="l" rtl="0">
              <a:lnSpc>
                <a:spcPct val="80000"/>
              </a:lnSpc>
              <a:spcBef>
                <a:spcPts val="408"/>
              </a:spcBef>
              <a:spcAft>
                <a:spcPts val="0"/>
              </a:spcAft>
              <a:buNone/>
            </a:pPr>
            <a:r>
              <a:rPr lang="en" sz="2000">
                <a:solidFill>
                  <a:srgbClr val="FFFF00"/>
                </a:solidFill>
                <a:latin typeface="Arial"/>
                <a:ea typeface="Arial"/>
                <a:cs typeface="Arial"/>
                <a:sym typeface="Arial"/>
              </a:rPr>
              <a:t>Meetings: Same time as students in LGI at the High School</a:t>
            </a:r>
            <a:endParaRPr sz="2000">
              <a:solidFill>
                <a:srgbClr val="FFFF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Official Dress Attire</a:t>
            </a:r>
            <a:endParaRPr>
              <a:solidFill>
                <a:srgbClr val="FFFF00"/>
              </a:solidFill>
            </a:endParaRPr>
          </a:p>
        </p:txBody>
      </p:sp>
      <p:sp>
        <p:nvSpPr>
          <p:cNvPr id="189" name="Google Shape;189;p34"/>
          <p:cNvSpPr txBox="1">
            <a:spLocks noGrp="1"/>
          </p:cNvSpPr>
          <p:nvPr>
            <p:ph type="body" idx="1"/>
          </p:nvPr>
        </p:nvSpPr>
        <p:spPr>
          <a:xfrm>
            <a:off x="102450" y="1267650"/>
            <a:ext cx="8939100" cy="3846600"/>
          </a:xfrm>
          <a:prstGeom prst="rect">
            <a:avLst/>
          </a:prstGeom>
        </p:spPr>
        <p:txBody>
          <a:bodyPr spcFirstLastPara="1" wrap="square" lIns="91425" tIns="91425" rIns="91425" bIns="91425" anchor="t" anchorCtr="0">
            <a:normAutofit fontScale="70000" lnSpcReduction="20000"/>
          </a:bodyPr>
          <a:lstStyle/>
          <a:p>
            <a:pPr marL="12700" lvl="0" indent="0" algn="l" rtl="0">
              <a:lnSpc>
                <a:spcPct val="90000"/>
              </a:lnSpc>
              <a:spcBef>
                <a:spcPts val="600"/>
              </a:spcBef>
              <a:spcAft>
                <a:spcPts val="0"/>
              </a:spcAft>
              <a:buNone/>
            </a:pPr>
            <a:r>
              <a:rPr lang="en" sz="3200">
                <a:solidFill>
                  <a:srgbClr val="FFFF00"/>
                </a:solidFill>
                <a:latin typeface="Arial"/>
                <a:ea typeface="Arial"/>
                <a:cs typeface="Arial"/>
                <a:sym typeface="Arial"/>
              </a:rPr>
              <a:t>•Two Types</a:t>
            </a:r>
            <a:endParaRPr sz="3200">
              <a:solidFill>
                <a:srgbClr val="FFFF00"/>
              </a:solidFill>
              <a:latin typeface="Arial"/>
              <a:ea typeface="Arial"/>
              <a:cs typeface="Arial"/>
              <a:sym typeface="Arial"/>
            </a:endParaRPr>
          </a:p>
          <a:p>
            <a:pPr marL="12700" lvl="0" indent="0" algn="l" rtl="0">
              <a:lnSpc>
                <a:spcPct val="90000"/>
              </a:lnSpc>
              <a:spcBef>
                <a:spcPts val="600"/>
              </a:spcBef>
              <a:spcAft>
                <a:spcPts val="0"/>
              </a:spcAft>
              <a:buNone/>
            </a:pPr>
            <a:endParaRPr sz="3200">
              <a:solidFill>
                <a:srgbClr val="FFFF00"/>
              </a:solidFill>
              <a:latin typeface="Arial"/>
              <a:ea typeface="Arial"/>
              <a:cs typeface="Arial"/>
              <a:sym typeface="Arial"/>
            </a:endParaRPr>
          </a:p>
          <a:p>
            <a:pPr marL="25400" lvl="0" indent="0" algn="l" rtl="0">
              <a:lnSpc>
                <a:spcPct val="90000"/>
              </a:lnSpc>
              <a:spcBef>
                <a:spcPts val="500"/>
              </a:spcBef>
              <a:spcAft>
                <a:spcPts val="0"/>
              </a:spcAft>
              <a:buNone/>
            </a:pPr>
            <a:r>
              <a:rPr lang="en" sz="3200">
                <a:solidFill>
                  <a:srgbClr val="FFFF00"/>
                </a:solidFill>
                <a:latin typeface="Arial"/>
                <a:ea typeface="Arial"/>
                <a:cs typeface="Arial"/>
                <a:sym typeface="Arial"/>
              </a:rPr>
              <a:t>Auction Official Dress</a:t>
            </a:r>
            <a:endParaRPr sz="3200">
              <a:solidFill>
                <a:srgbClr val="FFFF00"/>
              </a:solidFill>
              <a:latin typeface="Arial"/>
              <a:ea typeface="Arial"/>
              <a:cs typeface="Arial"/>
              <a:sym typeface="Arial"/>
            </a:endParaRPr>
          </a:p>
          <a:p>
            <a:pPr marL="25400" lvl="0" indent="0" algn="l" rtl="0">
              <a:lnSpc>
                <a:spcPct val="90000"/>
              </a:lnSpc>
              <a:spcBef>
                <a:spcPts val="500"/>
              </a:spcBef>
              <a:spcAft>
                <a:spcPts val="0"/>
              </a:spcAft>
              <a:buNone/>
            </a:pPr>
            <a:r>
              <a:rPr lang="en" sz="3200">
                <a:solidFill>
                  <a:srgbClr val="FFFF00"/>
                </a:solidFill>
                <a:latin typeface="Arial"/>
                <a:ea typeface="Arial"/>
                <a:cs typeface="Arial"/>
                <a:sym typeface="Arial"/>
              </a:rPr>
              <a:t>•FFA Jacket, White button down, FFA tie/scarf, black slacks/black jeans, solid black boots/black shoes</a:t>
            </a:r>
            <a:endParaRPr sz="3200">
              <a:solidFill>
                <a:srgbClr val="FFFF00"/>
              </a:solidFill>
              <a:latin typeface="Arial"/>
              <a:ea typeface="Arial"/>
              <a:cs typeface="Arial"/>
              <a:sym typeface="Arial"/>
            </a:endParaRPr>
          </a:p>
          <a:p>
            <a:pPr marL="25400" lvl="0" indent="0" algn="l" rtl="0">
              <a:lnSpc>
                <a:spcPct val="90000"/>
              </a:lnSpc>
              <a:spcBef>
                <a:spcPts val="600"/>
              </a:spcBef>
              <a:spcAft>
                <a:spcPts val="0"/>
              </a:spcAft>
              <a:buNone/>
            </a:pPr>
            <a:endParaRPr sz="3200">
              <a:solidFill>
                <a:srgbClr val="FFFF00"/>
              </a:solidFill>
              <a:latin typeface="Arial"/>
              <a:ea typeface="Arial"/>
              <a:cs typeface="Arial"/>
              <a:sym typeface="Arial"/>
            </a:endParaRPr>
          </a:p>
          <a:p>
            <a:pPr marL="25400" lvl="0" indent="0" algn="l" rtl="0">
              <a:lnSpc>
                <a:spcPct val="90000"/>
              </a:lnSpc>
              <a:spcBef>
                <a:spcPts val="600"/>
              </a:spcBef>
              <a:spcAft>
                <a:spcPts val="0"/>
              </a:spcAft>
              <a:buNone/>
            </a:pPr>
            <a:r>
              <a:rPr lang="en" sz="3200">
                <a:solidFill>
                  <a:srgbClr val="FFFF00"/>
                </a:solidFill>
                <a:latin typeface="Arial"/>
                <a:ea typeface="Arial"/>
                <a:cs typeface="Arial"/>
                <a:sym typeface="Arial"/>
              </a:rPr>
              <a:t>Business Official Dress (Awards Night, LDE and SDE Contests and Conventions.)</a:t>
            </a:r>
            <a:endParaRPr sz="3200">
              <a:solidFill>
                <a:srgbClr val="FFFF00"/>
              </a:solidFill>
              <a:latin typeface="Arial"/>
              <a:ea typeface="Arial"/>
              <a:cs typeface="Arial"/>
              <a:sym typeface="Arial"/>
            </a:endParaRPr>
          </a:p>
          <a:p>
            <a:pPr marL="25400" lvl="0" indent="0" algn="l" rtl="0">
              <a:lnSpc>
                <a:spcPct val="90000"/>
              </a:lnSpc>
              <a:spcBef>
                <a:spcPts val="500"/>
              </a:spcBef>
              <a:spcAft>
                <a:spcPts val="0"/>
              </a:spcAft>
              <a:buNone/>
            </a:pPr>
            <a:r>
              <a:rPr lang="en" sz="3200">
                <a:solidFill>
                  <a:srgbClr val="FFFF00"/>
                </a:solidFill>
                <a:latin typeface="Arial"/>
                <a:ea typeface="Arial"/>
                <a:cs typeface="Arial"/>
                <a:sym typeface="Arial"/>
              </a:rPr>
              <a:t>•FFA Jacket, White button down, FFA tie/scarf, black slacks/black jeans for guys, black knee length skirt for girls, and solid black boots/black shoes for guys, solid black dress shoes for girls.</a:t>
            </a:r>
            <a:endParaRPr sz="3200">
              <a:solidFill>
                <a:srgbClr val="FFFF00"/>
              </a:solidFill>
              <a:latin typeface="Arial"/>
              <a:ea typeface="Arial"/>
              <a:cs typeface="Arial"/>
              <a:sym typeface="Arial"/>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387900" y="0"/>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What is FFA?</a:t>
            </a:r>
            <a:endParaRPr>
              <a:solidFill>
                <a:srgbClr val="FFFF00"/>
              </a:solidFill>
            </a:endParaRPr>
          </a:p>
        </p:txBody>
      </p:sp>
      <p:sp>
        <p:nvSpPr>
          <p:cNvPr id="75" name="Google Shape;75;p15"/>
          <p:cNvSpPr txBox="1">
            <a:spLocks noGrp="1"/>
          </p:cNvSpPr>
          <p:nvPr>
            <p:ph type="body" idx="1"/>
          </p:nvPr>
        </p:nvSpPr>
        <p:spPr>
          <a:xfrm>
            <a:off x="387900" y="1253100"/>
            <a:ext cx="8368200" cy="3788400"/>
          </a:xfrm>
          <a:prstGeom prst="rect">
            <a:avLst/>
          </a:prstGeom>
        </p:spPr>
        <p:txBody>
          <a:bodyPr spcFirstLastPara="1" wrap="square" lIns="91425" tIns="91425" rIns="91425" bIns="91425" anchor="t" anchorCtr="0">
            <a:normAutofit fontScale="92500" lnSpcReduction="20000"/>
          </a:bodyPr>
          <a:lstStyle/>
          <a:p>
            <a:pPr marL="0" lvl="0" indent="0" algn="l" rtl="0">
              <a:spcBef>
                <a:spcPts val="1200"/>
              </a:spcBef>
              <a:spcAft>
                <a:spcPts val="0"/>
              </a:spcAft>
              <a:buNone/>
            </a:pPr>
            <a:r>
              <a:rPr lang="en" sz="2400">
                <a:solidFill>
                  <a:srgbClr val="FFFF00"/>
                </a:solidFill>
                <a:latin typeface="Trebuchet MS"/>
                <a:ea typeface="Trebuchet MS"/>
                <a:cs typeface="Trebuchet MS"/>
                <a:sym typeface="Trebuchet MS"/>
              </a:rPr>
              <a:t>FFA is a dynamic youth organization that changes lives and prepares members for premier leadership, personal growth and career success through agricultural education.</a:t>
            </a:r>
            <a:endParaRPr sz="2400">
              <a:solidFill>
                <a:srgbClr val="FFFF00"/>
              </a:solidFill>
              <a:latin typeface="Trebuchet MS"/>
              <a:ea typeface="Trebuchet MS"/>
              <a:cs typeface="Trebuchet MS"/>
              <a:sym typeface="Trebuchet MS"/>
            </a:endParaRPr>
          </a:p>
          <a:p>
            <a:pPr marL="0" lvl="0" indent="0" algn="l" rtl="0">
              <a:spcBef>
                <a:spcPts val="1200"/>
              </a:spcBef>
              <a:spcAft>
                <a:spcPts val="0"/>
              </a:spcAft>
              <a:buNone/>
            </a:pPr>
            <a:endParaRPr sz="2400">
              <a:solidFill>
                <a:srgbClr val="FFFF00"/>
              </a:solidFill>
              <a:latin typeface="Trebuchet MS"/>
              <a:ea typeface="Trebuchet MS"/>
              <a:cs typeface="Trebuchet MS"/>
              <a:sym typeface="Trebuchet MS"/>
            </a:endParaRPr>
          </a:p>
          <a:p>
            <a:pPr marL="0" lvl="0" indent="0" algn="l" rtl="0">
              <a:spcBef>
                <a:spcPts val="1200"/>
              </a:spcBef>
              <a:spcAft>
                <a:spcPts val="0"/>
              </a:spcAft>
              <a:buNone/>
            </a:pPr>
            <a:r>
              <a:rPr lang="en" sz="2400">
                <a:solidFill>
                  <a:srgbClr val="FFFF00"/>
                </a:solidFill>
                <a:latin typeface="Trebuchet MS"/>
                <a:ea typeface="Trebuchet MS"/>
                <a:cs typeface="Trebuchet MS"/>
                <a:sym typeface="Trebuchet MS"/>
              </a:rPr>
              <a:t>FFA develops members’ potential and helps them discover their talent through hands-on experiences, which give members the tools to achieve real-world success.</a:t>
            </a:r>
            <a:endParaRPr sz="2400">
              <a:solidFill>
                <a:srgbClr val="FFFF00"/>
              </a:solidFill>
              <a:latin typeface="Trebuchet MS"/>
              <a:ea typeface="Trebuchet MS"/>
              <a:cs typeface="Trebuchet MS"/>
              <a:sym typeface="Trebuchet MS"/>
            </a:endParaRPr>
          </a:p>
          <a:p>
            <a:pPr marL="0" lvl="0" indent="0" algn="l" rtl="0">
              <a:spcBef>
                <a:spcPts val="1500"/>
              </a:spcBef>
              <a:spcAft>
                <a:spcPts val="0"/>
              </a:spcAft>
              <a:buNone/>
            </a:pPr>
            <a:endParaRPr sz="1100">
              <a:solidFill>
                <a:srgbClr val="000000"/>
              </a:solidFill>
              <a:latin typeface="Arial"/>
              <a:ea typeface="Arial"/>
              <a:cs typeface="Arial"/>
              <a:sym typeface="Arial"/>
            </a:endParaRPr>
          </a:p>
          <a:p>
            <a:pPr marL="0" lvl="0" indent="0" algn="l" rtl="0">
              <a:spcBef>
                <a:spcPts val="1200"/>
              </a:spcBef>
              <a:spcAft>
                <a:spcPts val="0"/>
              </a:spcAft>
              <a:buNone/>
            </a:pPr>
            <a:endParaRPr sz="1450" b="1">
              <a:solidFill>
                <a:srgbClr val="FFFF00"/>
              </a:solidFill>
              <a:highlight>
                <a:srgbClr val="FFFFFF"/>
              </a:highlight>
              <a:latin typeface="Trebuchet MS"/>
              <a:ea typeface="Trebuchet MS"/>
              <a:cs typeface="Trebuchet MS"/>
              <a:sym typeface="Trebuchet MS"/>
            </a:endParaRPr>
          </a:p>
          <a:p>
            <a:pPr marL="0" lvl="0" indent="0" algn="l" rtl="0">
              <a:spcBef>
                <a:spcPts val="1200"/>
              </a:spcBef>
              <a:spcAft>
                <a:spcPts val="1200"/>
              </a:spcAft>
              <a:buNone/>
            </a:pPr>
            <a:endParaRPr sz="1450" b="1">
              <a:solidFill>
                <a:srgbClr val="FFFF00"/>
              </a:solidFill>
              <a:highlight>
                <a:srgbClr val="FFFFFF"/>
              </a:highlight>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What does FFA stand for?</a:t>
            </a:r>
            <a:endParaRPr>
              <a:solidFill>
                <a:srgbClr val="FFFF00"/>
              </a:solidFill>
            </a:endParaRPr>
          </a:p>
        </p:txBody>
      </p:sp>
      <p:sp>
        <p:nvSpPr>
          <p:cNvPr id="81" name="Google Shape;81;p16"/>
          <p:cNvSpPr txBox="1">
            <a:spLocks noGrp="1"/>
          </p:cNvSpPr>
          <p:nvPr>
            <p:ph type="body" idx="1"/>
          </p:nvPr>
        </p:nvSpPr>
        <p:spPr>
          <a:xfrm>
            <a:off x="387900" y="1489825"/>
            <a:ext cx="8368200" cy="35007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300">
                <a:solidFill>
                  <a:srgbClr val="FFFF00"/>
                </a:solidFill>
                <a:latin typeface="Arial"/>
                <a:ea typeface="Arial"/>
                <a:cs typeface="Arial"/>
                <a:sym typeface="Arial"/>
              </a:rPr>
              <a:t>F-F-A stands for Future Farmers of America, which is the official name of the organization, but we don’t use the full name and instead operate as the “FFA” because Future Farmers of America implies that we are all preparing to be farmers. Agriculture is much broader than farming and ranching. Members study things such as horticulture, aquaculture, food sciences, accounting, wildlife management, mechanics and engineering.</a:t>
            </a:r>
            <a:endParaRPr sz="300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Do you have to show animals to be in FFA?</a:t>
            </a:r>
            <a:endParaRPr>
              <a:solidFill>
                <a:srgbClr val="FFFF00"/>
              </a:solidFill>
            </a:endParaRPr>
          </a:p>
        </p:txBody>
      </p:sp>
      <p:sp>
        <p:nvSpPr>
          <p:cNvPr id="87" name="Google Shape;87;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FFFF00"/>
                </a:solidFill>
              </a:rPr>
              <a:t>No there are many students that are in FFA that do not show animals.  There are several other activities that FFA offers other than showing animals such as LDE’s, CDE’s, SDE’s and other SAE’s.</a:t>
            </a:r>
            <a:endParaRPr>
              <a:solidFill>
                <a:srgbClr val="FFFF00"/>
              </a:solidFill>
            </a:endParaRPr>
          </a:p>
          <a:p>
            <a:pPr marL="0" lvl="0" indent="0" algn="l" rtl="0">
              <a:spcBef>
                <a:spcPts val="1200"/>
              </a:spcBef>
              <a:spcAft>
                <a:spcPts val="1200"/>
              </a:spcAft>
              <a:buNone/>
            </a:pPr>
            <a:r>
              <a:rPr lang="en">
                <a:solidFill>
                  <a:srgbClr val="FFFF00"/>
                </a:solidFill>
              </a:rPr>
              <a:t>Over the next few slides we will explain what all of these things stand for and mean.</a:t>
            </a:r>
            <a:endParaRPr>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LDE “Leadership Development Event”</a:t>
            </a:r>
            <a:endParaRPr>
              <a:solidFill>
                <a:srgbClr val="FFFF00"/>
              </a:solidFill>
            </a:endParaRPr>
          </a:p>
        </p:txBody>
      </p:sp>
      <p:sp>
        <p:nvSpPr>
          <p:cNvPr id="93" name="Google Shape;93;p1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a:solidFill>
                  <a:srgbClr val="FFFF00"/>
                </a:solidFill>
                <a:latin typeface="Arial"/>
                <a:ea typeface="Arial"/>
                <a:cs typeface="Arial"/>
                <a:sym typeface="Arial"/>
              </a:rPr>
              <a:t>Leadership Development Events focus on creating situations for members to demonstrate their abilities in public speaking, decision making, communication and their knowledge of agriculture and the FFA organization. Team and individual events are used to reinforce what is taught in agricultural science classrooms. These are in the Fall.</a:t>
            </a:r>
            <a:endParaRPr sz="240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LDE Teams at Waller</a:t>
            </a:r>
            <a:endParaRPr>
              <a:solidFill>
                <a:srgbClr val="FFFF00"/>
              </a:solidFill>
            </a:endParaRPr>
          </a:p>
        </p:txBody>
      </p:sp>
      <p:sp>
        <p:nvSpPr>
          <p:cNvPr id="99" name="Google Shape;99;p19"/>
          <p:cNvSpPr txBox="1">
            <a:spLocks noGrp="1"/>
          </p:cNvSpPr>
          <p:nvPr>
            <p:ph type="body" idx="1"/>
          </p:nvPr>
        </p:nvSpPr>
        <p:spPr>
          <a:xfrm>
            <a:off x="387900" y="1249399"/>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00"/>
                </a:solidFill>
                <a:latin typeface="Arial"/>
                <a:ea typeface="Arial"/>
                <a:cs typeface="Arial"/>
                <a:sym typeface="Arial"/>
              </a:rPr>
              <a:t>Ag Advocacy - Coach Mr. DiIorio</a:t>
            </a:r>
            <a:endParaRPr>
              <a:solidFill>
                <a:srgbClr val="FFFF00"/>
              </a:solidFill>
              <a:latin typeface="Arial"/>
              <a:ea typeface="Arial"/>
              <a:cs typeface="Arial"/>
              <a:sym typeface="Arial"/>
            </a:endParaRPr>
          </a:p>
          <a:p>
            <a:pPr marL="0" lvl="0" indent="0" algn="l" rtl="0">
              <a:spcBef>
                <a:spcPts val="1200"/>
              </a:spcBef>
              <a:spcAft>
                <a:spcPts val="0"/>
              </a:spcAft>
              <a:buNone/>
            </a:pPr>
            <a:r>
              <a:rPr lang="en">
                <a:solidFill>
                  <a:srgbClr val="FFFF00"/>
                </a:solidFill>
                <a:latin typeface="Arial"/>
                <a:ea typeface="Arial"/>
                <a:cs typeface="Arial"/>
                <a:sym typeface="Arial"/>
              </a:rPr>
              <a:t>Agricultural Issues Forum - Coach Mr. LeBlanc</a:t>
            </a:r>
            <a:endParaRPr>
              <a:solidFill>
                <a:srgbClr val="FFFF00"/>
              </a:solidFill>
              <a:latin typeface="Arial"/>
              <a:ea typeface="Arial"/>
              <a:cs typeface="Arial"/>
              <a:sym typeface="Arial"/>
            </a:endParaRPr>
          </a:p>
          <a:p>
            <a:pPr marL="0" lvl="0" indent="0" algn="l" rtl="0">
              <a:spcBef>
                <a:spcPts val="1200"/>
              </a:spcBef>
              <a:spcAft>
                <a:spcPts val="0"/>
              </a:spcAft>
              <a:buNone/>
            </a:pPr>
            <a:r>
              <a:rPr lang="en">
                <a:solidFill>
                  <a:srgbClr val="FFFF00"/>
                </a:solidFill>
                <a:latin typeface="Arial"/>
                <a:ea typeface="Arial"/>
                <a:cs typeface="Arial"/>
                <a:sym typeface="Arial"/>
              </a:rPr>
              <a:t>Chapter Conducting (Jr. and Sr.) - Coach Mrs. Barkley</a:t>
            </a:r>
            <a:endParaRPr>
              <a:solidFill>
                <a:srgbClr val="FFFF00"/>
              </a:solidFill>
              <a:latin typeface="Arial"/>
              <a:ea typeface="Arial"/>
              <a:cs typeface="Arial"/>
              <a:sym typeface="Arial"/>
            </a:endParaRPr>
          </a:p>
          <a:p>
            <a:pPr marL="0" lvl="0" indent="0" algn="l" rtl="0">
              <a:spcBef>
                <a:spcPts val="1200"/>
              </a:spcBef>
              <a:spcAft>
                <a:spcPts val="0"/>
              </a:spcAft>
              <a:buNone/>
            </a:pPr>
            <a:r>
              <a:rPr lang="en">
                <a:solidFill>
                  <a:srgbClr val="FFFF00"/>
                </a:solidFill>
                <a:latin typeface="Arial"/>
                <a:ea typeface="Arial"/>
                <a:cs typeface="Arial"/>
                <a:sym typeface="Arial"/>
              </a:rPr>
              <a:t>FFA Creed Speaking (Jr. and Sr.) - Coach Mr. Stokley</a:t>
            </a:r>
            <a:endParaRPr>
              <a:solidFill>
                <a:srgbClr val="FFFF00"/>
              </a:solidFill>
              <a:latin typeface="Arial"/>
              <a:ea typeface="Arial"/>
              <a:cs typeface="Arial"/>
              <a:sym typeface="Arial"/>
            </a:endParaRPr>
          </a:p>
          <a:p>
            <a:pPr marL="0" lvl="0" indent="0" algn="l" rtl="0">
              <a:spcBef>
                <a:spcPts val="1200"/>
              </a:spcBef>
              <a:spcAft>
                <a:spcPts val="0"/>
              </a:spcAft>
              <a:buNone/>
            </a:pPr>
            <a:r>
              <a:rPr lang="en">
                <a:solidFill>
                  <a:srgbClr val="FFFF00"/>
                </a:solidFill>
                <a:latin typeface="Arial"/>
                <a:ea typeface="Arial"/>
                <a:cs typeface="Arial"/>
                <a:sym typeface="Arial"/>
              </a:rPr>
              <a:t>FFA Quiz Contest (Jr. and Sr.) - Coach Mr. Stokley</a:t>
            </a:r>
            <a:endParaRPr>
              <a:solidFill>
                <a:srgbClr val="FFFF00"/>
              </a:solidFill>
              <a:latin typeface="Arial"/>
              <a:ea typeface="Arial"/>
              <a:cs typeface="Arial"/>
              <a:sym typeface="Arial"/>
            </a:endParaRPr>
          </a:p>
          <a:p>
            <a:pPr marL="0" lvl="0" indent="0" algn="l" rtl="0">
              <a:spcBef>
                <a:spcPts val="1200"/>
              </a:spcBef>
              <a:spcAft>
                <a:spcPts val="0"/>
              </a:spcAft>
              <a:buNone/>
            </a:pPr>
            <a:r>
              <a:rPr lang="en">
                <a:solidFill>
                  <a:srgbClr val="FFFF00"/>
                </a:solidFill>
                <a:latin typeface="Arial"/>
                <a:ea typeface="Arial"/>
                <a:cs typeface="Arial"/>
                <a:sym typeface="Arial"/>
              </a:rPr>
              <a:t>FFA Radio - Coach Mr. DiIorio</a:t>
            </a:r>
            <a:endParaRPr>
              <a:solidFill>
                <a:srgbClr val="FFFF00"/>
              </a:solidFill>
              <a:latin typeface="Arial"/>
              <a:ea typeface="Arial"/>
              <a:cs typeface="Arial"/>
              <a:sym typeface="Arial"/>
            </a:endParaRPr>
          </a:p>
          <a:p>
            <a:pPr marL="0" lvl="0" indent="0" algn="l" rtl="0">
              <a:spcBef>
                <a:spcPts val="1200"/>
              </a:spcBef>
              <a:spcAft>
                <a:spcPts val="0"/>
              </a:spcAft>
              <a:buNone/>
            </a:pPr>
            <a:r>
              <a:rPr lang="en">
                <a:solidFill>
                  <a:srgbClr val="FFFF00"/>
                </a:solidFill>
                <a:latin typeface="Arial"/>
                <a:ea typeface="Arial"/>
                <a:cs typeface="Arial"/>
                <a:sym typeface="Arial"/>
              </a:rPr>
              <a:t>Job Interview - Coach Mrs. Barkley</a:t>
            </a:r>
            <a:endParaRPr>
              <a:solidFill>
                <a:srgbClr val="FFFF00"/>
              </a:solidFill>
              <a:latin typeface="Arial"/>
              <a:ea typeface="Arial"/>
              <a:cs typeface="Arial"/>
              <a:sym typeface="Arial"/>
            </a:endParaRPr>
          </a:p>
          <a:p>
            <a:pPr marL="0" lvl="0" indent="0" algn="l" rtl="0">
              <a:spcBef>
                <a:spcPts val="1200"/>
              </a:spcBef>
              <a:spcAft>
                <a:spcPts val="1200"/>
              </a:spcAft>
              <a:buNone/>
            </a:pPr>
            <a:r>
              <a:rPr lang="en">
                <a:solidFill>
                  <a:srgbClr val="FFFF00"/>
                </a:solidFill>
                <a:latin typeface="Arial"/>
                <a:ea typeface="Arial"/>
                <a:cs typeface="Arial"/>
                <a:sym typeface="Arial"/>
              </a:rPr>
              <a:t>Skills Demonstration (Jr. and Sr.) - Coach Mr. LeBlanc</a:t>
            </a:r>
            <a:endParaRPr>
              <a:solidFill>
                <a:srgbClr val="FFFF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Waller FFA LDE Information</a:t>
            </a:r>
            <a:endParaRPr>
              <a:solidFill>
                <a:srgbClr val="FFFF00"/>
              </a:solidFill>
            </a:endParaRPr>
          </a:p>
        </p:txBody>
      </p:sp>
      <p:sp>
        <p:nvSpPr>
          <p:cNvPr id="105" name="Google Shape;105;p2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FFFF00"/>
                </a:solidFill>
              </a:rPr>
              <a:t>More information about the LDE teams we coach can be found on our FFA website under the Leadership Development Events tab.  Please contact the coach of the team you are interested being on.</a:t>
            </a:r>
            <a:endParaRPr>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rgbClr val="FFFF00"/>
                </a:solidFill>
              </a:rPr>
              <a:t>CDE “Career Development Event”</a:t>
            </a:r>
            <a:endParaRPr>
              <a:solidFill>
                <a:srgbClr val="FFFF00"/>
              </a:solidFill>
            </a:endParaRPr>
          </a:p>
        </p:txBody>
      </p:sp>
      <p:sp>
        <p:nvSpPr>
          <p:cNvPr id="111" name="Google Shape;111;p21"/>
          <p:cNvSpPr txBox="1">
            <a:spLocks noGrp="1"/>
          </p:cNvSpPr>
          <p:nvPr>
            <p:ph type="body" idx="1"/>
          </p:nvPr>
        </p:nvSpPr>
        <p:spPr>
          <a:xfrm>
            <a:off x="387900" y="1489825"/>
            <a:ext cx="8368200" cy="3413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200">
                <a:solidFill>
                  <a:srgbClr val="FFFF00"/>
                </a:solidFill>
                <a:latin typeface="Arial"/>
                <a:ea typeface="Arial"/>
                <a:cs typeface="Arial"/>
                <a:sym typeface="Arial"/>
              </a:rPr>
              <a:t>Career Development Events build on what is learned in agricultural classes and encourage members to put their knowledge into practice. These events are designed to help a member prepare for a career in agriculture by testing and challenging the student's technical, leadership, interpersonal and teamwork skills as well as their knowledge of the subject matter. CDEs answer the question, "When will I use this knowledge in the real world?" These are mostly in the Spring.</a:t>
            </a:r>
            <a:endParaRPr sz="2900">
              <a:solidFill>
                <a:srgbClr val="FFFF00"/>
              </a:solidFill>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1303</Words>
  <Application>Microsoft Office PowerPoint</Application>
  <PresentationFormat>On-screen Show (16:9)</PresentationFormat>
  <Paragraphs>94</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Trebuchet MS</vt:lpstr>
      <vt:lpstr>Arial</vt:lpstr>
      <vt:lpstr>Roboto</vt:lpstr>
      <vt:lpstr>Noto Sans Symbols</vt:lpstr>
      <vt:lpstr>Roboto Slab</vt:lpstr>
      <vt:lpstr>Marina</vt:lpstr>
      <vt:lpstr>Waller FFA</vt:lpstr>
      <vt:lpstr>PowerPoint Presentation</vt:lpstr>
      <vt:lpstr>What is FFA?</vt:lpstr>
      <vt:lpstr>What does FFA stand for?</vt:lpstr>
      <vt:lpstr>Do you have to show animals to be in FFA?</vt:lpstr>
      <vt:lpstr>LDE “Leadership Development Event”</vt:lpstr>
      <vt:lpstr>LDE Teams at Waller</vt:lpstr>
      <vt:lpstr>Waller FFA LDE Information</vt:lpstr>
      <vt:lpstr>CDE “Career Development Event”</vt:lpstr>
      <vt:lpstr>CDE Teams at Waller</vt:lpstr>
      <vt:lpstr>Waller FFA CDE Information</vt:lpstr>
      <vt:lpstr>SDE “Speaking Development Event”</vt:lpstr>
      <vt:lpstr>SDE at Waller</vt:lpstr>
      <vt:lpstr>Waller FFA SDE Information</vt:lpstr>
      <vt:lpstr>SAE “Supervised Agricultural Experience”</vt:lpstr>
      <vt:lpstr>About SAE</vt:lpstr>
      <vt:lpstr>Animal SAE’s </vt:lpstr>
      <vt:lpstr>Stockshows</vt:lpstr>
      <vt:lpstr>Fundraiser - Seitz</vt:lpstr>
      <vt:lpstr>Official Dress</vt:lpstr>
      <vt:lpstr>Booster Club</vt:lpstr>
      <vt:lpstr>Official Dress Attire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Waller FFA</dc:title>
  <dc:creator>Stokley, Ralph</dc:creator>
  <cp:lastModifiedBy>Stokley, Ralph</cp:lastModifiedBy>
  <cp:revision>1</cp:revision>
  <dcterms:modified xsi:type="dcterms:W3CDTF">2023-09-20T14:04:20Z</dcterms:modified>
</cp:coreProperties>
</file>