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7000875" cy="9229725"/>
  <p:embeddedFontLst>
    <p:embeddedFont>
      <p:font typeface="Algerian" panose="04020705040A02060702" pitchFamily="82" charset="0"/>
      <p:regular r:id="rId41"/>
    </p:embeddedFont>
    <p:embeddedFont>
      <p:font typeface="Bookman Old Style" panose="02050604050505020204" pitchFamily="18" charset="0"/>
      <p:regular r:id="rId42"/>
      <p:bold r:id="rId43"/>
      <p:italic r:id="rId44"/>
      <p:boldItalic r:id="rId45"/>
    </p:embeddedFont>
    <p:embeddedFont>
      <p:font typeface="Corben" panose="020B0604020202020204" charset="0"/>
      <p:regular r:id="rId46"/>
      <p:bold r:id="rId47"/>
    </p:embeddedFont>
    <p:embeddedFont>
      <p:font typeface="Rockwell" panose="02060603020205020403" pitchFamily="18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2" roundtripDataSignature="AMtx7mjh2s2Fggldr/ZpfwHgoq/tTiZ6Y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A WOULD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3544119-45C2-45DC-8E21-BA3692925ABF}">
  <a:tblStyle styleId="{13544119-45C2-45DC-8E21-BA3692925A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customschemas.google.com/relationships/presentationmetadata" Target="meta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9-06T17:10:34.588" idx="1">
    <p:pos x="6000" y="0"/>
    <p:text>all the shows, no monday set up, sunday set up.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A4o6Oi5M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680" cy="415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680" cy="415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5" name="Google Shape;1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680" cy="415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2" name="Google Shape;19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1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580" cy="4153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12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580" cy="4153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680" cy="415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0" name="Google Shape;21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680" cy="415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9" name="Google Shape;21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5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680" cy="415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5" name="Google Shape;22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16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580" cy="4153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680" cy="415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8" name="Google Shape;2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680" cy="415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4" name="Google Shape;24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3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680" cy="415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0" name="Google Shape;25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680" cy="415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2" name="Google Shape;1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8d9afa09f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400" cy="346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8d9afa09f3_0_11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700" cy="4153500"/>
          </a:xfrm>
          <a:prstGeom prst="rect">
            <a:avLst/>
          </a:prstGeom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8d9afa09f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400" cy="346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8d9afa09f3_0_21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700" cy="4153500"/>
          </a:xfrm>
          <a:prstGeom prst="rect">
            <a:avLst/>
          </a:prstGeom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feb185a177_0_10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700" cy="4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8" name="Google Shape;268;gfeb185a17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400" cy="346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6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680" cy="415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4" name="Google Shape;27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7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680" cy="415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9" name="Google Shape;27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8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680" cy="415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5" name="Google Shape;28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9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680" cy="415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1" name="Google Shape;29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506cbf487e_0_4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700" cy="4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7" name="Google Shape;297;g1506cbf487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400" cy="346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2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680" cy="415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3" name="Google Shape;30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24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580" cy="4153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9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580" cy="4153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5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680" cy="415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5" name="Google Shape;31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0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680" cy="415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1" name="Google Shape;32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1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680" cy="415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7" name="Google Shape;32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0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680" cy="415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3" name="Google Shape;33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7d76d875f4_4_0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700" cy="4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9" name="Google Shape;339;g27d76d875f4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400" cy="346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7d76d875f4_4_5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700" cy="4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6" name="Google Shape;346;g27d76d875f4_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400" cy="346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7da364c318_2_0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700" cy="4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2" name="Google Shape;352;g27da364c31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400" cy="346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1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680" cy="415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9" name="Google Shape;35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2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680" cy="415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4" name="Google Shape;36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680" cy="415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680" cy="415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0" name="Google Shape;1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680" cy="415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680" cy="415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680" cy="415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9" name="Google Shape;1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680" cy="415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6" name="Google Shape;18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4"/>
          <p:cNvSpPr txBox="1"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okman Old Style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4"/>
          <p:cNvSpPr txBox="1">
            <a:spLocks noGrp="1"/>
          </p:cNvSpPr>
          <p:nvPr>
            <p:ph type="ftr" idx="11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4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3"/>
          <p:cNvSpPr txBox="1"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3"/>
          <p:cNvSpPr>
            <a:spLocks noGrp="1"/>
          </p:cNvSpPr>
          <p:nvPr>
            <p:ph type="pic" idx="2"/>
          </p:nvPr>
        </p:nvSpPr>
        <p:spPr>
          <a:xfrm>
            <a:off x="685355" y="621322"/>
            <a:ext cx="7775673" cy="3379735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sp>
      <p:sp>
        <p:nvSpPr>
          <p:cNvPr id="71" name="Google Shape;71;p43"/>
          <p:cNvSpPr txBox="1">
            <a:spLocks noGrp="1"/>
          </p:cNvSpPr>
          <p:nvPr>
            <p:ph type="body" idx="1"/>
          </p:nvPr>
        </p:nvSpPr>
        <p:spPr>
          <a:xfrm>
            <a:off x="685346" y="5108728"/>
            <a:ext cx="7774499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3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3"/>
          <p:cNvSpPr txBox="1">
            <a:spLocks noGrp="1"/>
          </p:cNvSpPr>
          <p:nvPr>
            <p:ph type="ftr" idx="11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3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4"/>
          <p:cNvSpPr txBox="1"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4"/>
          <p:cNvSpPr txBox="1">
            <a:spLocks noGrp="1"/>
          </p:cNvSpPr>
          <p:nvPr>
            <p:ph type="body" idx="1"/>
          </p:nvPr>
        </p:nvSpPr>
        <p:spPr>
          <a:xfrm>
            <a:off x="685347" y="4204820"/>
            <a:ext cx="7765321" cy="1592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44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4"/>
          <p:cNvSpPr txBox="1">
            <a:spLocks noGrp="1"/>
          </p:cNvSpPr>
          <p:nvPr>
            <p:ph type="ftr" idx="11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4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5"/>
          <p:cNvSpPr txBox="1"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5"/>
          <p:cNvSpPr txBox="1">
            <a:spLocks noGrp="1"/>
          </p:cNvSpPr>
          <p:nvPr>
            <p:ph type="body" idx="1"/>
          </p:nvPr>
        </p:nvSpPr>
        <p:spPr>
          <a:xfrm>
            <a:off x="1290484" y="3610032"/>
            <a:ext cx="6564224" cy="426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45"/>
          <p:cNvSpPr txBox="1">
            <a:spLocks noGrp="1"/>
          </p:cNvSpPr>
          <p:nvPr>
            <p:ph type="body" idx="2"/>
          </p:nvPr>
        </p:nvSpPr>
        <p:spPr>
          <a:xfrm>
            <a:off x="685345" y="4204821"/>
            <a:ext cx="7765322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5" name="Google Shape;85;p45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5"/>
          <p:cNvSpPr txBox="1">
            <a:spLocks noGrp="1"/>
          </p:cNvSpPr>
          <p:nvPr>
            <p:ph type="ftr" idx="11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5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45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ockwell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45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ockwell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6"/>
          <p:cNvSpPr txBox="1"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6"/>
          <p:cNvSpPr txBox="1">
            <a:spLocks noGrp="1"/>
          </p:cNvSpPr>
          <p:nvPr>
            <p:ph type="body" idx="1"/>
          </p:nvPr>
        </p:nvSpPr>
        <p:spPr>
          <a:xfrm>
            <a:off x="685346" y="4650556"/>
            <a:ext cx="7765322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3" name="Google Shape;93;p46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6"/>
          <p:cNvSpPr txBox="1">
            <a:spLocks noGrp="1"/>
          </p:cNvSpPr>
          <p:nvPr>
            <p:ph type="ftr" idx="11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6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7"/>
          <p:cNvSpPr txBox="1"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7"/>
          <p:cNvSpPr txBox="1"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9" name="Google Shape;99;p47"/>
          <p:cNvSpPr txBox="1">
            <a:spLocks noGrp="1"/>
          </p:cNvSpPr>
          <p:nvPr>
            <p:ph type="body" idx="2"/>
          </p:nvPr>
        </p:nvSpPr>
        <p:spPr>
          <a:xfrm>
            <a:off x="685346" y="2911624"/>
            <a:ext cx="2474217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47"/>
          <p:cNvSpPr txBox="1">
            <a:spLocks noGrp="1"/>
          </p:cNvSpPr>
          <p:nvPr>
            <p:ph type="body" idx="3"/>
          </p:nvPr>
        </p:nvSpPr>
        <p:spPr>
          <a:xfrm>
            <a:off x="3333658" y="2088320"/>
            <a:ext cx="2473919" cy="8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Google Shape;101;p47"/>
          <p:cNvSpPr txBox="1">
            <a:spLocks noGrp="1"/>
          </p:cNvSpPr>
          <p:nvPr>
            <p:ph type="body" idx="4"/>
          </p:nvPr>
        </p:nvSpPr>
        <p:spPr>
          <a:xfrm>
            <a:off x="3333659" y="2911624"/>
            <a:ext cx="2474866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2" name="Google Shape;102;p47"/>
          <p:cNvSpPr txBox="1">
            <a:spLocks noGrp="1"/>
          </p:cNvSpPr>
          <p:nvPr>
            <p:ph type="body" idx="5"/>
          </p:nvPr>
        </p:nvSpPr>
        <p:spPr>
          <a:xfrm>
            <a:off x="5979974" y="2088320"/>
            <a:ext cx="2468408" cy="8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47"/>
          <p:cNvSpPr txBox="1">
            <a:spLocks noGrp="1"/>
          </p:cNvSpPr>
          <p:nvPr>
            <p:ph type="body" idx="6"/>
          </p:nvPr>
        </p:nvSpPr>
        <p:spPr>
          <a:xfrm>
            <a:off x="5982260" y="2911624"/>
            <a:ext cx="2468408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p47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7"/>
          <p:cNvSpPr txBox="1">
            <a:spLocks noGrp="1"/>
          </p:cNvSpPr>
          <p:nvPr>
            <p:ph type="ftr" idx="11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7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8"/>
          <p:cNvSpPr txBox="1"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8"/>
          <p:cNvSpPr txBox="1"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0" name="Google Shape;110;p48"/>
          <p:cNvSpPr>
            <a:spLocks noGrp="1"/>
          </p:cNvSpPr>
          <p:nvPr>
            <p:ph type="pic" idx="2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sp>
      <p:sp>
        <p:nvSpPr>
          <p:cNvPr id="111" name="Google Shape;111;p48"/>
          <p:cNvSpPr txBox="1">
            <a:spLocks noGrp="1"/>
          </p:cNvSpPr>
          <p:nvPr>
            <p:ph type="body" idx="3"/>
          </p:nvPr>
        </p:nvSpPr>
        <p:spPr>
          <a:xfrm>
            <a:off x="685347" y="4565409"/>
            <a:ext cx="2474216" cy="1225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2" name="Google Shape;112;p48"/>
          <p:cNvSpPr txBox="1">
            <a:spLocks noGrp="1"/>
          </p:cNvSpPr>
          <p:nvPr>
            <p:ph type="body" idx="4"/>
          </p:nvPr>
        </p:nvSpPr>
        <p:spPr>
          <a:xfrm>
            <a:off x="3332026" y="3989147"/>
            <a:ext cx="247423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48"/>
          <p:cNvSpPr>
            <a:spLocks noGrp="1"/>
          </p:cNvSpPr>
          <p:nvPr>
            <p:ph type="pic" idx="5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sp>
      <p:sp>
        <p:nvSpPr>
          <p:cNvPr id="114" name="Google Shape;114;p48"/>
          <p:cNvSpPr txBox="1">
            <a:spLocks noGrp="1"/>
          </p:cNvSpPr>
          <p:nvPr>
            <p:ph type="body" idx="6"/>
          </p:nvPr>
        </p:nvSpPr>
        <p:spPr>
          <a:xfrm>
            <a:off x="3331011" y="4565408"/>
            <a:ext cx="2475252" cy="1225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48"/>
          <p:cNvSpPr txBox="1">
            <a:spLocks noGrp="1"/>
          </p:cNvSpPr>
          <p:nvPr>
            <p:ph type="body" idx="7"/>
          </p:nvPr>
        </p:nvSpPr>
        <p:spPr>
          <a:xfrm>
            <a:off x="5980067" y="3989147"/>
            <a:ext cx="24674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48"/>
          <p:cNvSpPr>
            <a:spLocks noGrp="1"/>
          </p:cNvSpPr>
          <p:nvPr>
            <p:ph type="pic" idx="8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sp>
      <p:sp>
        <p:nvSpPr>
          <p:cNvPr id="117" name="Google Shape;117;p48"/>
          <p:cNvSpPr txBox="1">
            <a:spLocks noGrp="1"/>
          </p:cNvSpPr>
          <p:nvPr>
            <p:ph type="body" idx="9"/>
          </p:nvPr>
        </p:nvSpPr>
        <p:spPr>
          <a:xfrm>
            <a:off x="5979973" y="4565410"/>
            <a:ext cx="2470694" cy="1225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8" name="Google Shape;118;p48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8"/>
          <p:cNvSpPr txBox="1">
            <a:spLocks noGrp="1"/>
          </p:cNvSpPr>
          <p:nvPr>
            <p:ph type="ftr" idx="11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48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9"/>
          <p:cNvSpPr txBox="1"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9"/>
          <p:cNvSpPr txBox="1">
            <a:spLocks noGrp="1"/>
          </p:cNvSpPr>
          <p:nvPr>
            <p:ph type="body" idx="1"/>
          </p:nvPr>
        </p:nvSpPr>
        <p:spPr>
          <a:xfrm rot="5400000">
            <a:off x="2720439" y="60971"/>
            <a:ext cx="3695136" cy="7765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49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9"/>
          <p:cNvSpPr txBox="1">
            <a:spLocks noGrp="1"/>
          </p:cNvSpPr>
          <p:nvPr>
            <p:ph type="ftr" idx="11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9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0"/>
          <p:cNvSpPr txBox="1">
            <a:spLocks noGrp="1"/>
          </p:cNvSpPr>
          <p:nvPr>
            <p:ph type="title"/>
          </p:nvPr>
        </p:nvSpPr>
        <p:spPr>
          <a:xfrm rot="5400000">
            <a:off x="4906371" y="2246904"/>
            <a:ext cx="5181601" cy="190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50"/>
          <p:cNvSpPr txBox="1">
            <a:spLocks noGrp="1"/>
          </p:cNvSpPr>
          <p:nvPr>
            <p:ph type="body" idx="1"/>
          </p:nvPr>
        </p:nvSpPr>
        <p:spPr>
          <a:xfrm rot="5400000">
            <a:off x="966560" y="328386"/>
            <a:ext cx="5181601" cy="574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50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50"/>
          <p:cNvSpPr txBox="1">
            <a:spLocks noGrp="1"/>
          </p:cNvSpPr>
          <p:nvPr>
            <p:ph type="ftr" idx="11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50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5"/>
          <p:cNvSpPr txBox="1"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5"/>
          <p:cNvSpPr txBox="1"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5"/>
          <p:cNvSpPr txBox="1">
            <a:spLocks noGrp="1"/>
          </p:cNvSpPr>
          <p:nvPr>
            <p:ph type="ftr" idx="11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5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6"/>
          <p:cNvSpPr txBox="1"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6"/>
          <p:cNvSpPr txBox="1">
            <a:spLocks noGrp="1"/>
          </p:cNvSpPr>
          <p:nvPr>
            <p:ph type="body" idx="1"/>
          </p:nvPr>
        </p:nvSpPr>
        <p:spPr>
          <a:xfrm>
            <a:off x="685346" y="2088320"/>
            <a:ext cx="3829503" cy="370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body" idx="2"/>
          </p:nvPr>
        </p:nvSpPr>
        <p:spPr>
          <a:xfrm>
            <a:off x="4630052" y="2088320"/>
            <a:ext cx="3820616" cy="370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6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6"/>
          <p:cNvSpPr txBox="1">
            <a:spLocks noGrp="1"/>
          </p:cNvSpPr>
          <p:nvPr>
            <p:ph type="ftr" idx="11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6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7"/>
          <p:cNvSpPr txBox="1"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7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7"/>
          <p:cNvSpPr txBox="1">
            <a:spLocks noGrp="1"/>
          </p:cNvSpPr>
          <p:nvPr>
            <p:ph type="ftr" idx="11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8"/>
          <p:cNvSpPr txBox="1"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8"/>
          <p:cNvSpPr txBox="1"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38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ftr" idx="11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8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9"/>
          <p:cNvSpPr txBox="1"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body" idx="2"/>
          </p:nvPr>
        </p:nvSpPr>
        <p:spPr>
          <a:xfrm>
            <a:off x="685346" y="2912232"/>
            <a:ext cx="3830406" cy="287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9"/>
          <p:cNvSpPr txBox="1">
            <a:spLocks noGrp="1"/>
          </p:cNvSpPr>
          <p:nvPr>
            <p:ph type="body" idx="3"/>
          </p:nvPr>
        </p:nvSpPr>
        <p:spPr>
          <a:xfrm>
            <a:off x="4859230" y="2088320"/>
            <a:ext cx="35914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body" idx="4"/>
          </p:nvPr>
        </p:nvSpPr>
        <p:spPr>
          <a:xfrm>
            <a:off x="4629150" y="2912232"/>
            <a:ext cx="3821518" cy="287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ftr" idx="11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9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0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ftr" idx="11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0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1"/>
          <p:cNvSpPr txBox="1"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body" idx="1"/>
          </p:nvPr>
        </p:nvSpPr>
        <p:spPr>
          <a:xfrm>
            <a:off x="3808548" y="609600"/>
            <a:ext cx="4642119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41"/>
          <p:cNvSpPr txBox="1">
            <a:spLocks noGrp="1"/>
          </p:cNvSpPr>
          <p:nvPr>
            <p:ph type="body" idx="2"/>
          </p:nvPr>
        </p:nvSpPr>
        <p:spPr>
          <a:xfrm>
            <a:off x="687921" y="2971801"/>
            <a:ext cx="2949178" cy="2819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1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1"/>
          <p:cNvSpPr txBox="1">
            <a:spLocks noGrp="1"/>
          </p:cNvSpPr>
          <p:nvPr>
            <p:ph type="ftr" idx="11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1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2"/>
          <p:cNvSpPr txBox="1"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2"/>
          <p:cNvSpPr>
            <a:spLocks noGrp="1"/>
          </p:cNvSpPr>
          <p:nvPr>
            <p:ph type="pic" idx="2"/>
          </p:nvPr>
        </p:nvSpPr>
        <p:spPr>
          <a:xfrm>
            <a:off x="5249932" y="758881"/>
            <a:ext cx="2966938" cy="4883038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sp>
      <p:sp>
        <p:nvSpPr>
          <p:cNvPr id="64" name="Google Shape;64;p42"/>
          <p:cNvSpPr txBox="1">
            <a:spLocks noGrp="1"/>
          </p:cNvSpPr>
          <p:nvPr>
            <p:ph type="body" idx="1"/>
          </p:nvPr>
        </p:nvSpPr>
        <p:spPr>
          <a:xfrm>
            <a:off x="685346" y="2971800"/>
            <a:ext cx="4171242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2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2"/>
          <p:cNvSpPr txBox="1">
            <a:spLocks noGrp="1"/>
          </p:cNvSpPr>
          <p:nvPr>
            <p:ph type="ftr" idx="11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2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 txBox="1"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3"/>
          <p:cNvSpPr txBox="1"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" name="Google Shape;8;p33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" name="Google Shape;9;p33"/>
          <p:cNvSpPr txBox="1">
            <a:spLocks noGrp="1"/>
          </p:cNvSpPr>
          <p:nvPr>
            <p:ph type="ftr" idx="11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0" name="Google Shape;10;p33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aller.ffanow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jdiiorio@wallerisd.ne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stokley@wallerisd.net" TargetMode="External"/><Relationship Id="rId5" Type="http://schemas.openxmlformats.org/officeDocument/2006/relationships/hyperlink" Target="mailto:kbarkley@wallerisd.net" TargetMode="External"/><Relationship Id="rId4" Type="http://schemas.openxmlformats.org/officeDocument/2006/relationships/hyperlink" Target="mailto:jhohertz@wallerisd.ne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aller.ffanow.or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parentboosterwallerffa@gmail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"/>
          <p:cNvSpPr txBox="1">
            <a:spLocks noGrp="1"/>
          </p:cNvSpPr>
          <p:nvPr>
            <p:ph type="ctrTitle"/>
          </p:nvPr>
        </p:nvSpPr>
        <p:spPr>
          <a:xfrm>
            <a:off x="685800" y="152400"/>
            <a:ext cx="77724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800"/>
              <a:buFont typeface="Algerian"/>
              <a:buNone/>
            </a:pPr>
            <a:r>
              <a:rPr lang="en-US" sz="13800" i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WALLER FFA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38" name="Google Shape;138;p1"/>
          <p:cNvSpPr txBox="1"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 b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Student / Parent </a:t>
            </a:r>
            <a:endParaRPr>
              <a:solidFill>
                <a:srgbClr val="FFFF00"/>
              </a:solidFill>
              <a:latin typeface="Algerian"/>
              <a:ea typeface="Algerian"/>
              <a:cs typeface="Algerian"/>
              <a:sym typeface="Algerian"/>
            </a:endParaRPr>
          </a:p>
          <a:p>
            <a:pPr marL="0" lvl="0" indent="0" algn="ctr" rtl="0">
              <a:lnSpc>
                <a:spcPct val="12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 b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Meeting</a:t>
            </a:r>
            <a:endParaRPr>
              <a:solidFill>
                <a:srgbClr val="FFFF00"/>
              </a:solidFill>
              <a:latin typeface="Algerian"/>
              <a:ea typeface="Algerian"/>
              <a:cs typeface="Algerian"/>
              <a:sym typeface="Algerian"/>
            </a:endParaRPr>
          </a:p>
          <a:p>
            <a:pPr marL="0" lvl="0" indent="0" algn="ctr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</p:txBody>
      </p:sp>
      <p:sp>
        <p:nvSpPr>
          <p:cNvPr id="139" name="Google Shape;139;p1"/>
          <p:cNvSpPr txBox="1"/>
          <p:nvPr/>
        </p:nvSpPr>
        <p:spPr>
          <a:xfrm>
            <a:off x="0" y="4037400"/>
            <a:ext cx="91440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6000"/>
              <a:buFont typeface="Algerian"/>
              <a:buNone/>
            </a:pPr>
            <a:r>
              <a:rPr lang="en-US" sz="6000" b="0" i="0" u="none" strike="noStrike" cap="none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202</a:t>
            </a:r>
            <a:r>
              <a:rPr lang="en-US" sz="6000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3</a:t>
            </a:r>
            <a:r>
              <a:rPr lang="en-US" sz="6000" b="0" i="0" u="none" strike="noStrike" cap="none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- 202</a:t>
            </a:r>
            <a:r>
              <a:rPr lang="en-US" sz="6000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4</a:t>
            </a:r>
            <a:endParaRPr sz="6000" b="0" i="0" u="none" strike="noStrike" cap="none">
              <a:solidFill>
                <a:srgbClr val="FFFF0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"/>
          <p:cNvSpPr txBox="1">
            <a:spLocks noGrp="1"/>
          </p:cNvSpPr>
          <p:nvPr>
            <p:ph type="title"/>
          </p:nvPr>
        </p:nvSpPr>
        <p:spPr>
          <a:xfrm>
            <a:off x="689339" y="273879"/>
            <a:ext cx="776532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lgerian"/>
              <a:buNone/>
            </a:pPr>
            <a:r>
              <a:rPr lang="en-US" sz="9600" i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DUES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95" name="Google Shape;195;p10"/>
          <p:cNvSpPr txBox="1">
            <a:spLocks noGrp="1"/>
          </p:cNvSpPr>
          <p:nvPr>
            <p:ph type="body" idx="1"/>
          </p:nvPr>
        </p:nvSpPr>
        <p:spPr>
          <a:xfrm>
            <a:off x="152400" y="1600200"/>
            <a:ext cx="88392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Booster Club Membership  $25 per family</a:t>
            </a:r>
            <a:endParaRPr>
              <a:solidFill>
                <a:srgbClr val="FFFF00"/>
              </a:solidFill>
            </a:endParaRPr>
          </a:p>
          <a:p>
            <a:pPr marL="1028700" lvl="1" indent="-571500" algn="l" rtl="0">
              <a:lnSpc>
                <a:spcPct val="120000"/>
              </a:lnSpc>
              <a:spcBef>
                <a:spcPts val="72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Fill out appropriate form- Payments must be separate. </a:t>
            </a:r>
            <a:endParaRPr sz="36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1028700" lvl="1" indent="-571500" algn="l" rtl="0">
              <a:lnSpc>
                <a:spcPct val="120000"/>
              </a:lnSpc>
              <a:spcBef>
                <a:spcPts val="72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Corben"/>
              <a:buChar char="•"/>
            </a:pPr>
            <a:r>
              <a:rPr lang="en-US" sz="36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Forms can also be found on the FFA website under the booster club tab.</a:t>
            </a:r>
            <a:endParaRPr sz="36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"/>
          <p:cNvSpPr txBox="1">
            <a:spLocks noGrp="1"/>
          </p:cNvSpPr>
          <p:nvPr>
            <p:ph type="title"/>
          </p:nvPr>
        </p:nvSpPr>
        <p:spPr>
          <a:xfrm>
            <a:off x="581652" y="0"/>
            <a:ext cx="776532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Bookman Old Style"/>
              <a:buNone/>
            </a:pPr>
            <a:r>
              <a:rPr lang="en-US" sz="4800" b="1">
                <a:solidFill>
                  <a:srgbClr val="FFFF00"/>
                </a:solidFill>
              </a:rPr>
              <a:t>How do you become a FFA/Jr. FFA Member?</a:t>
            </a:r>
            <a:endParaRPr sz="4800" b="1">
              <a:solidFill>
                <a:srgbClr val="FFFF00"/>
              </a:solidFill>
            </a:endParaRPr>
          </a:p>
        </p:txBody>
      </p:sp>
      <p:sp>
        <p:nvSpPr>
          <p:cNvPr id="201" name="Google Shape;201;p11"/>
          <p:cNvSpPr txBox="1">
            <a:spLocks noGrp="1"/>
          </p:cNvSpPr>
          <p:nvPr>
            <p:ph type="body" idx="1"/>
          </p:nvPr>
        </p:nvSpPr>
        <p:spPr>
          <a:xfrm>
            <a:off x="689339" y="1787959"/>
            <a:ext cx="776532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0" indent="-74295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4000"/>
              <a:buAutoNum type="arabicPeriod"/>
            </a:pPr>
            <a:r>
              <a:rPr lang="en-US" sz="3600" b="1">
                <a:solidFill>
                  <a:srgbClr val="FFFF00"/>
                </a:solidFill>
              </a:rPr>
              <a:t>You must be enrolled in an Ag. Class at Waller High School or Jr. FFA member must be enrolled in a Waller ISD School 3</a:t>
            </a:r>
            <a:r>
              <a:rPr lang="en-US" sz="3600" b="1" baseline="30000">
                <a:solidFill>
                  <a:srgbClr val="FFFF00"/>
                </a:solidFill>
              </a:rPr>
              <a:t>rd</a:t>
            </a:r>
            <a:r>
              <a:rPr lang="en-US" sz="3600" b="1">
                <a:solidFill>
                  <a:srgbClr val="FFFF00"/>
                </a:solidFill>
              </a:rPr>
              <a:t>-8</a:t>
            </a:r>
            <a:r>
              <a:rPr lang="en-US" sz="3600" b="1" baseline="30000">
                <a:solidFill>
                  <a:srgbClr val="FFFF00"/>
                </a:solidFill>
              </a:rPr>
              <a:t>th</a:t>
            </a:r>
            <a:r>
              <a:rPr lang="en-US" sz="3600" b="1">
                <a:solidFill>
                  <a:srgbClr val="FFFF00"/>
                </a:solidFill>
              </a:rPr>
              <a:t> grade.</a:t>
            </a:r>
            <a:endParaRPr/>
          </a:p>
          <a:p>
            <a:pPr marL="742950" lvl="0" indent="-74295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4000"/>
              <a:buAutoNum type="arabicPeriod"/>
            </a:pPr>
            <a:r>
              <a:rPr lang="en-US" sz="3600" b="1">
                <a:solidFill>
                  <a:srgbClr val="FFFF00"/>
                </a:solidFill>
              </a:rPr>
              <a:t>Pay your yearly membership dues on September 25th.</a:t>
            </a:r>
            <a:endParaRPr sz="3600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"/>
          <p:cNvSpPr txBox="1">
            <a:spLocks noGrp="1"/>
          </p:cNvSpPr>
          <p:nvPr>
            <p:ph type="title"/>
          </p:nvPr>
        </p:nvSpPr>
        <p:spPr>
          <a:xfrm>
            <a:off x="581652" y="0"/>
            <a:ext cx="776532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Bookman Old Style"/>
              <a:buNone/>
            </a:pPr>
            <a:r>
              <a:rPr lang="en-US" sz="4800" b="1">
                <a:solidFill>
                  <a:srgbClr val="FFFF00"/>
                </a:solidFill>
              </a:rPr>
              <a:t>WEBSITE</a:t>
            </a:r>
            <a:endParaRPr sz="4800" b="1">
              <a:solidFill>
                <a:srgbClr val="FFFF00"/>
              </a:solidFill>
            </a:endParaRPr>
          </a:p>
        </p:txBody>
      </p:sp>
      <p:sp>
        <p:nvSpPr>
          <p:cNvPr id="207" name="Google Shape;207;p12"/>
          <p:cNvSpPr txBox="1">
            <a:spLocks noGrp="1"/>
          </p:cNvSpPr>
          <p:nvPr>
            <p:ph type="body" idx="1"/>
          </p:nvPr>
        </p:nvSpPr>
        <p:spPr>
          <a:xfrm>
            <a:off x="689339" y="1326321"/>
            <a:ext cx="776532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4000"/>
              <a:buNone/>
            </a:pPr>
            <a:r>
              <a:rPr lang="en-US" sz="4000" b="1" u="sng">
                <a:solidFill>
                  <a:srgbClr val="00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https://waller.ffanow.org</a:t>
            </a:r>
            <a:endParaRPr sz="4000" b="1">
              <a:solidFill>
                <a:srgbClr val="00FFFF"/>
              </a:solidFill>
            </a:endParaRPr>
          </a:p>
          <a:p>
            <a:pPr marL="0" lvl="0" indent="0" algn="ctr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</a:pPr>
            <a:endParaRPr sz="1000" b="1">
              <a:solidFill>
                <a:srgbClr val="FFFF00"/>
              </a:solidFill>
            </a:endParaRPr>
          </a:p>
          <a:p>
            <a:pPr marL="0" lvl="0" indent="0" algn="ctr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4000"/>
              <a:buNone/>
            </a:pPr>
            <a:r>
              <a:rPr lang="en-US" sz="4000" b="1">
                <a:solidFill>
                  <a:srgbClr val="FFFF00"/>
                </a:solidFill>
              </a:rPr>
              <a:t>You need to register your email in order to receive emails from us.</a:t>
            </a:r>
            <a:endParaRPr sz="4000" b="1">
              <a:solidFill>
                <a:srgbClr val="FFFF00"/>
              </a:solidFill>
            </a:endParaRPr>
          </a:p>
          <a:p>
            <a:pPr marL="0" lvl="0" indent="0" algn="ctr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4000"/>
              <a:buNone/>
            </a:pPr>
            <a:r>
              <a:rPr lang="en-US" sz="4000" b="1">
                <a:solidFill>
                  <a:srgbClr val="FFFF00"/>
                </a:solidFill>
              </a:rPr>
              <a:t>You will also find our calendar, documents and forms</a:t>
            </a:r>
            <a:endParaRPr sz="4000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"/>
          <p:cNvSpPr txBox="1">
            <a:spLocks noGrp="1"/>
          </p:cNvSpPr>
          <p:nvPr>
            <p:ph type="title"/>
          </p:nvPr>
        </p:nvSpPr>
        <p:spPr>
          <a:xfrm>
            <a:off x="457200" y="285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lgerian"/>
              <a:buNone/>
            </a:pPr>
            <a:r>
              <a:rPr lang="en-US" sz="7200" i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FFA REMIND</a:t>
            </a:r>
            <a:endParaRPr sz="7200">
              <a:solidFill>
                <a:srgbClr val="FFFF00"/>
              </a:solidFill>
            </a:endParaRPr>
          </a:p>
        </p:txBody>
      </p:sp>
      <p:pic>
        <p:nvPicPr>
          <p:cNvPr id="213" name="Google Shape;21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76375"/>
            <a:ext cx="3762550" cy="538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1494" y="1476375"/>
            <a:ext cx="3682500" cy="538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3"/>
          <p:cNvSpPr txBox="1"/>
          <p:nvPr/>
        </p:nvSpPr>
        <p:spPr>
          <a:xfrm>
            <a:off x="860343" y="1532878"/>
            <a:ext cx="20418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3"/>
          <p:cNvSpPr txBox="1"/>
          <p:nvPr/>
        </p:nvSpPr>
        <p:spPr>
          <a:xfrm>
            <a:off x="6423855" y="1532878"/>
            <a:ext cx="17577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body" idx="1"/>
          </p:nvPr>
        </p:nvSpPr>
        <p:spPr>
          <a:xfrm>
            <a:off x="152400" y="241551"/>
            <a:ext cx="8817000" cy="55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/>
          </a:p>
          <a:p>
            <a:pPr marL="914400" lvl="1" indent="-45720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lang="en-US" sz="2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Signed Forms</a:t>
            </a:r>
            <a:endParaRPr sz="2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7950" lvl="2" indent="-44450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100"/>
              <a:buFont typeface="Arial"/>
              <a:buChar char="•"/>
            </a:pPr>
            <a:r>
              <a:rPr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Membership Roster Form - FILL OUT </a:t>
            </a:r>
            <a:r>
              <a:rPr lang="en-US" sz="240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EVERY</a:t>
            </a:r>
            <a:r>
              <a:rPr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BLANK.</a:t>
            </a:r>
            <a:endParaRPr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7950" lvl="2" indent="-44450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100"/>
              <a:buFont typeface="Arial"/>
              <a:buChar char="•"/>
            </a:pPr>
            <a:r>
              <a:rPr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Waller FFA &amp; Jr. FFA Membership &amp; Rules Acknowledgment Form</a:t>
            </a:r>
            <a:endParaRPr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7950" lvl="2" indent="-44450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100"/>
              <a:buFont typeface="Arial"/>
              <a:buChar char="•"/>
            </a:pPr>
            <a:r>
              <a:rPr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Waller Independent School District Rules Acceptance Form for FFA Show - If showing at the FFA Show</a:t>
            </a:r>
            <a:endParaRPr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7950" lvl="2" indent="-44450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100"/>
              <a:buFont typeface="Arial"/>
              <a:buChar char="•"/>
            </a:pPr>
            <a:r>
              <a:rPr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Waller County Fair Eligibility Form (9/25/23)</a:t>
            </a:r>
            <a:endParaRPr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7950" lvl="2" indent="-47625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On Waller FFA website under waller county fair</a:t>
            </a:r>
            <a:r>
              <a:rPr lang="en-US" sz="2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tab</a:t>
            </a:r>
            <a:endParaRPr sz="2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7950" lvl="2" indent="-44450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100"/>
              <a:buFont typeface="Arial"/>
              <a:buChar char="•"/>
            </a:pPr>
            <a:r>
              <a:rPr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Random Drug Testing Form - ALL FFA MEMBERS MUST SIGN THIS FORM!!!!! (HS)</a:t>
            </a:r>
            <a:endParaRPr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2" indent="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ALL FORMS ARE DUE BY September 25th!</a:t>
            </a:r>
            <a:endParaRPr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4"/>
          <p:cNvSpPr txBox="1"/>
          <p:nvPr/>
        </p:nvSpPr>
        <p:spPr>
          <a:xfrm>
            <a:off x="739810" y="-11458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gerian"/>
              <a:buNone/>
            </a:pPr>
            <a:r>
              <a:rPr lang="en-US" sz="6000" b="0" i="1" u="none" strike="noStrike" cap="none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Waller FFA </a:t>
            </a:r>
            <a:endParaRPr sz="1800" b="0" i="0" u="none" strike="noStrike" cap="none">
              <a:solidFill>
                <a:srgbClr val="FFFF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lgerian"/>
              <a:buNone/>
            </a:pPr>
            <a:r>
              <a:rPr lang="en-US" sz="7200" i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PAYMENT NIGHT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228" name="Google Shape;228;p15"/>
          <p:cNvSpPr txBox="1">
            <a:spLocks noGrp="1"/>
          </p:cNvSpPr>
          <p:nvPr>
            <p:ph type="body" idx="1"/>
          </p:nvPr>
        </p:nvSpPr>
        <p:spPr>
          <a:xfrm>
            <a:off x="0" y="841343"/>
            <a:ext cx="8983744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We will be hosting payment night this year from 4pm-7pm on Monday, September 25</a:t>
            </a:r>
            <a:r>
              <a:rPr lang="en-US" sz="2400" baseline="300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in the Ag. Building.</a:t>
            </a:r>
            <a:endParaRPr sz="24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1" indent="-34290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is the purpose of payment night?</a:t>
            </a:r>
            <a:endParaRPr sz="24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7300" lvl="2" indent="-3429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•"/>
            </a:pPr>
            <a:r>
              <a:rPr lang="en-US"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 way to consolidate all FFA related expenses into one payment time and location.  This allows us to more efficiently and accurately collect payments.     </a:t>
            </a:r>
            <a:endParaRPr sz="24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1" indent="-34290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will be paid for at payment night? </a:t>
            </a:r>
            <a:endParaRPr sz="24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7300" lvl="2" indent="-3429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•"/>
            </a:pPr>
            <a:r>
              <a:rPr lang="en-US"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FFA/Jr. FFA Dues ($50)</a:t>
            </a:r>
            <a:endParaRPr sz="24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7300" lvl="2" indent="-3429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•"/>
            </a:pPr>
            <a:r>
              <a:rPr lang="en-US"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FFA T-Shirts ($20) for any additional T-Shirt</a:t>
            </a:r>
            <a:endParaRPr sz="24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7300" lvl="2" indent="-3429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•"/>
            </a:pPr>
            <a:r>
              <a:rPr lang="en-US"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FFA Jackets ($60-$85)</a:t>
            </a:r>
            <a:endParaRPr sz="24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7300" lvl="2" indent="-3429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•"/>
            </a:pPr>
            <a:r>
              <a:rPr lang="en-US"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Ag Course Fee’s (Floral $50)</a:t>
            </a:r>
            <a:endParaRPr sz="24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2" indent="0" algn="ctr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914400" lvl="2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>
              <a:latin typeface="Corben"/>
              <a:ea typeface="Corben"/>
              <a:cs typeface="Corben"/>
              <a:sym typeface="Corbe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"/>
          <p:cNvSpPr txBox="1">
            <a:spLocks noGrp="1"/>
          </p:cNvSpPr>
          <p:nvPr>
            <p:ph type="title"/>
          </p:nvPr>
        </p:nvSpPr>
        <p:spPr>
          <a:xfrm>
            <a:off x="515665" y="0"/>
            <a:ext cx="776532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gerian"/>
              <a:buNone/>
            </a:pPr>
            <a:r>
              <a:rPr lang="en-US" sz="6000" i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MONTHLY </a:t>
            </a:r>
            <a:r>
              <a:rPr lang="en-US" sz="6600" i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MEETINGS</a:t>
            </a:r>
            <a:endParaRPr>
              <a:solidFill>
                <a:srgbClr val="FFFF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</a:pPr>
            <a:endParaRPr/>
          </a:p>
        </p:txBody>
      </p:sp>
      <p:sp>
        <p:nvSpPr>
          <p:cNvPr id="234" name="Google Shape;234;p16"/>
          <p:cNvSpPr txBox="1">
            <a:spLocks noGrp="1"/>
          </p:cNvSpPr>
          <p:nvPr>
            <p:ph type="body" idx="1"/>
          </p:nvPr>
        </p:nvSpPr>
        <p:spPr>
          <a:xfrm>
            <a:off x="515665" y="1162975"/>
            <a:ext cx="8229600" cy="4689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2800"/>
              <a:buNone/>
            </a:pPr>
            <a:r>
              <a:rPr lang="en-US" sz="31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Payment Night September 25th </a:t>
            </a:r>
            <a:endParaRPr sz="31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0" lvl="0" indent="0" algn="ctr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2800"/>
              <a:buNone/>
            </a:pPr>
            <a:r>
              <a:rPr lang="en-US" sz="31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October 9th </a:t>
            </a:r>
            <a:endParaRPr sz="31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0" lvl="0" indent="0" algn="ctr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2800"/>
              <a:buNone/>
            </a:pPr>
            <a:r>
              <a:rPr lang="en-US" sz="31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November 13th </a:t>
            </a:r>
            <a:endParaRPr sz="31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0" lvl="0" indent="0" algn="ctr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2800"/>
              <a:buNone/>
            </a:pPr>
            <a:r>
              <a:rPr lang="en-US" sz="31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December 11th </a:t>
            </a:r>
            <a:endParaRPr sz="2300">
              <a:solidFill>
                <a:srgbClr val="FFFF00"/>
              </a:solidFill>
            </a:endParaRPr>
          </a:p>
          <a:p>
            <a:pPr marL="0" lvl="0" indent="0" algn="ctr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2800"/>
              <a:buNone/>
            </a:pPr>
            <a:r>
              <a:rPr lang="en-US" sz="31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February 5th </a:t>
            </a:r>
            <a:endParaRPr sz="31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0" lvl="0" indent="0" algn="ctr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2800"/>
              <a:buNone/>
            </a:pPr>
            <a:r>
              <a:rPr lang="en-US" sz="31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March 4th</a:t>
            </a:r>
            <a:endParaRPr sz="31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0" lvl="0" indent="0" algn="ctr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2800"/>
              <a:buNone/>
            </a:pPr>
            <a:r>
              <a:rPr lang="en-US" sz="31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April 8th</a:t>
            </a:r>
            <a:endParaRPr sz="31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0" lvl="0" indent="0" algn="ctr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2800"/>
              <a:buNone/>
            </a:pPr>
            <a:r>
              <a:rPr lang="en-US" sz="31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May 13th (Awards Night) @ 5PM</a:t>
            </a:r>
            <a:endParaRPr sz="31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235" name="Google Shape;235;p16"/>
          <p:cNvSpPr txBox="1"/>
          <p:nvPr/>
        </p:nvSpPr>
        <p:spPr>
          <a:xfrm>
            <a:off x="203691" y="2263191"/>
            <a:ext cx="2762700" cy="2331600"/>
          </a:xfrm>
          <a:prstGeom prst="rect">
            <a:avLst/>
          </a:prstGeom>
          <a:noFill/>
          <a:ln w="1143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Corben"/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All dates can be found on the Waller FFA Website!! </a:t>
            </a:r>
            <a:endParaRPr sz="2400" b="1" i="0" u="none" strike="noStrike" cap="none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"/>
          <p:cNvSpPr txBox="1"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gerian"/>
              <a:buNone/>
            </a:pPr>
            <a:r>
              <a:rPr lang="en-US" sz="6000" i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MONTHLY </a:t>
            </a:r>
            <a:r>
              <a:rPr lang="en-US" sz="6600" i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MEETINGS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241" name="Google Shape;241;p17"/>
          <p:cNvSpPr txBox="1">
            <a:spLocks noGrp="1"/>
          </p:cNvSpPr>
          <p:nvPr>
            <p:ph type="body" idx="1"/>
          </p:nvPr>
        </p:nvSpPr>
        <p:spPr>
          <a:xfrm>
            <a:off x="228600" y="1524000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/>
          </a:p>
          <a:p>
            <a:pPr marL="1143000" lvl="2" indent="-228600" algn="l" rtl="0">
              <a:lnSpc>
                <a:spcPct val="120000"/>
              </a:lnSpc>
              <a:spcBef>
                <a:spcPts val="720"/>
              </a:spcBef>
              <a:spcAft>
                <a:spcPts val="0"/>
              </a:spcAft>
              <a:buClr>
                <a:srgbClr val="FFFF00"/>
              </a:buClr>
              <a:buSzPts val="3600"/>
              <a:buChar char="•"/>
            </a:pPr>
            <a:r>
              <a:rPr lang="en-US" sz="36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FFA Members &amp; Jr FFA Members meet at 6:00 pm in the SMALL cafeteria.</a:t>
            </a:r>
            <a:endParaRPr sz="36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1143000" lvl="2" indent="-228600" algn="l" rtl="0">
              <a:lnSpc>
                <a:spcPct val="120000"/>
              </a:lnSpc>
              <a:spcBef>
                <a:spcPts val="72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Corben"/>
              <a:buChar char="•"/>
            </a:pPr>
            <a:r>
              <a:rPr lang="en-US" sz="36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Attendance will be taken.</a:t>
            </a:r>
            <a:endParaRPr sz="36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8"/>
          <p:cNvSpPr txBox="1">
            <a:spLocks noGrp="1"/>
          </p:cNvSpPr>
          <p:nvPr>
            <p:ph type="title"/>
          </p:nvPr>
        </p:nvSpPr>
        <p:spPr>
          <a:xfrm>
            <a:off x="105275" y="91325"/>
            <a:ext cx="8919900" cy="13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lgerian"/>
              <a:buNone/>
            </a:pPr>
            <a:r>
              <a:rPr lang="en-US" sz="4800" i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WALLER FFA Awards Night</a:t>
            </a:r>
            <a:endParaRPr sz="4800">
              <a:solidFill>
                <a:srgbClr val="FFFF00"/>
              </a:solidFill>
            </a:endParaRPr>
          </a:p>
        </p:txBody>
      </p:sp>
      <p:sp>
        <p:nvSpPr>
          <p:cNvPr id="247" name="Google Shape;247;p18"/>
          <p:cNvSpPr txBox="1">
            <a:spLocks noGrp="1"/>
          </p:cNvSpPr>
          <p:nvPr>
            <p:ph type="body" idx="1"/>
          </p:nvPr>
        </p:nvSpPr>
        <p:spPr>
          <a:xfrm>
            <a:off x="105266" y="1417638"/>
            <a:ext cx="8763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790"/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FFA</a:t>
            </a: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Awards Night </a:t>
            </a:r>
            <a:endParaRPr sz="2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57200" algn="l" rtl="0">
              <a:lnSpc>
                <a:spcPct val="80000"/>
              </a:lnSpc>
              <a:spcBef>
                <a:spcPts val="558"/>
              </a:spcBef>
              <a:spcAft>
                <a:spcPts val="0"/>
              </a:spcAft>
              <a:buClr>
                <a:srgbClr val="FFFF00"/>
              </a:buClr>
              <a:buSzPts val="2790"/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Spring awards night held on May 13</a:t>
            </a:r>
            <a:r>
              <a:rPr lang="en-US" sz="2800" baseline="30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@ 5:30pm in the auditorium.</a:t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3"/>
          <p:cNvSpPr txBox="1">
            <a:spLocks noGrp="1"/>
          </p:cNvSpPr>
          <p:nvPr>
            <p:ph type="title"/>
          </p:nvPr>
        </p:nvSpPr>
        <p:spPr>
          <a:xfrm>
            <a:off x="152400" y="-152400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gerian"/>
              <a:buNone/>
            </a:pPr>
            <a:r>
              <a:rPr lang="en-US" sz="4800" i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WALLER COUNTY FAIR</a:t>
            </a:r>
            <a:endParaRPr sz="4800">
              <a:solidFill>
                <a:srgbClr val="FFFF00"/>
              </a:solidFill>
            </a:endParaRPr>
          </a:p>
        </p:txBody>
      </p:sp>
      <p:sp>
        <p:nvSpPr>
          <p:cNvPr id="253" name="Google Shape;253;p23"/>
          <p:cNvSpPr txBox="1">
            <a:spLocks noGrp="1"/>
          </p:cNvSpPr>
          <p:nvPr>
            <p:ph type="body" idx="1"/>
          </p:nvPr>
        </p:nvSpPr>
        <p:spPr>
          <a:xfrm>
            <a:off x="-77118" y="722700"/>
            <a:ext cx="9320270" cy="6243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590"/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Clipping for Waller County Show</a:t>
            </a:r>
            <a:endParaRPr sz="2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572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FFFF00"/>
              </a:buClr>
              <a:buSzPts val="2590"/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Cattle, Sheep, and Goats will be clipped/sheared at the Waller High School Ag barn Facilities. </a:t>
            </a:r>
            <a:endParaRPr sz="2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572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FFFF00"/>
              </a:buClr>
              <a:buSzPts val="2590"/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Swine can be clipped at the student's residence if conducive to clipping. Otherwise, they will be clipped at the school ag barn.  </a:t>
            </a:r>
            <a:endParaRPr sz="2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572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FFFF00"/>
              </a:buClr>
              <a:buSzPts val="2590"/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Clipping will take place the week prior to fair from Monday to Thursday. </a:t>
            </a:r>
            <a:endParaRPr sz="2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4572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FFFF00"/>
              </a:buClr>
              <a:buSzPts val="2590"/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Please email the corresponding ag teacher who is over your specific specie to set up a time or ask for assistance. </a:t>
            </a:r>
            <a:endParaRPr/>
          </a:p>
          <a:p>
            <a:pPr marL="914400" lvl="2" indent="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FFFF00"/>
              </a:buClr>
              <a:buSzPts val="2590"/>
              <a:buNone/>
            </a:pPr>
            <a:endParaRPr sz="2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2" indent="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FFFF00"/>
              </a:buClr>
              <a:buSzPts val="2590"/>
              <a:buNone/>
            </a:pPr>
            <a:r>
              <a:rPr lang="en-US" sz="280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</a:t>
            </a:r>
            <a:r>
              <a:rPr lang="en-US" sz="240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diiorio@wallerisd.net</a:t>
            </a:r>
            <a:r>
              <a:rPr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- Cattle</a:t>
            </a:r>
            <a:endParaRPr/>
          </a:p>
          <a:p>
            <a:pPr marL="914400" lvl="2" indent="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FFFF00"/>
              </a:buClr>
              <a:buSzPts val="2590"/>
              <a:buNone/>
            </a:pPr>
            <a:r>
              <a:rPr lang="en-US" sz="240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cleblanc@wallerisd.net</a:t>
            </a:r>
            <a:r>
              <a:rPr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- Sheep, Goats and Poultry</a:t>
            </a:r>
            <a:endParaRPr>
              <a:solidFill>
                <a:srgbClr val="FFFF00"/>
              </a:solidFill>
            </a:endParaRPr>
          </a:p>
          <a:p>
            <a:pPr marL="914400" lvl="2" indent="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FFFF00"/>
              </a:buClr>
              <a:buSzPts val="2590"/>
              <a:buNone/>
            </a:pPr>
            <a:r>
              <a:rPr lang="en-US" sz="240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kbarkley@wallerisd.net</a:t>
            </a:r>
            <a:r>
              <a:rPr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- Swine, Rabbits</a:t>
            </a:r>
            <a:endParaRPr/>
          </a:p>
          <a:p>
            <a:pPr marL="914400" lvl="2" indent="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FFFF00"/>
              </a:buClr>
              <a:buSzPts val="2590"/>
              <a:buNone/>
            </a:pPr>
            <a:r>
              <a:rPr lang="en-US" sz="240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rstokley@wallerisd.net</a:t>
            </a:r>
            <a:r>
              <a:rPr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- Livestock Supervisor </a:t>
            </a:r>
            <a:endParaRPr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8866" lvl="1" indent="-292735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"/>
          <p:cNvSpPr txBox="1"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lgerian"/>
              <a:buNone/>
            </a:pPr>
            <a:r>
              <a:rPr lang="en-US" sz="8000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WALLER FFA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45" name="Google Shape;145;p2"/>
          <p:cNvSpPr txBox="1">
            <a:spLocks noGrp="1"/>
          </p:cNvSpPr>
          <p:nvPr>
            <p:ph type="body" idx="1"/>
          </p:nvPr>
        </p:nvSpPr>
        <p:spPr>
          <a:xfrm>
            <a:off x="381000" y="1935922"/>
            <a:ext cx="87630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Noto Sans Symbols"/>
              <a:buChar char="⮚"/>
            </a:pPr>
            <a:r>
              <a:rPr lang="en-US" sz="36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Welcome </a:t>
            </a:r>
            <a:endParaRPr/>
          </a:p>
          <a:p>
            <a:pPr marL="3429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Noto Sans Symbols"/>
              <a:buNone/>
            </a:pPr>
            <a:endParaRPr>
              <a:solidFill>
                <a:srgbClr val="FFFF00"/>
              </a:solidFill>
            </a:endParaRPr>
          </a:p>
          <a:p>
            <a:pPr marL="571500" lvl="0" indent="-5715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Noto Sans Symbols"/>
              <a:buChar char="⮚"/>
            </a:pPr>
            <a:r>
              <a:rPr lang="en-US" sz="36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Advisor – Introduction</a:t>
            </a:r>
            <a:endParaRPr/>
          </a:p>
          <a:p>
            <a:pPr marL="571500" lvl="0" indent="-5715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Noto Sans Symbols"/>
              <a:buChar char="⮚"/>
            </a:pPr>
            <a:r>
              <a:rPr lang="en-US" sz="36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CTE Coordinator – Introduction</a:t>
            </a:r>
            <a:endParaRPr sz="36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571500" lvl="0" indent="-5715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Noto Sans Symbols"/>
              <a:buChar char="⮚"/>
            </a:pPr>
            <a:r>
              <a:rPr lang="en-US" sz="36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FFA Officer Team </a:t>
            </a:r>
            <a:endParaRPr sz="36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8d9afa09f3_0_11"/>
          <p:cNvSpPr txBox="1">
            <a:spLocks noGrp="1"/>
          </p:cNvSpPr>
          <p:nvPr>
            <p:ph type="title"/>
          </p:nvPr>
        </p:nvSpPr>
        <p:spPr>
          <a:xfrm>
            <a:off x="173375" y="609600"/>
            <a:ext cx="8745900" cy="132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Waller County Fair </a:t>
            </a:r>
            <a:r>
              <a:rPr lang="en-US" sz="4000" u="sng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Show</a:t>
            </a:r>
            <a:r>
              <a:rPr lang="en-US" sz="4000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 Dates </a:t>
            </a:r>
            <a:endParaRPr sz="4000">
              <a:solidFill>
                <a:srgbClr val="FFFF0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259" name="Google Shape;259;g28d9afa09f3_0_11"/>
          <p:cNvSpPr txBox="1">
            <a:spLocks noGrp="1"/>
          </p:cNvSpPr>
          <p:nvPr>
            <p:ph type="body" idx="1"/>
          </p:nvPr>
        </p:nvSpPr>
        <p:spPr>
          <a:xfrm>
            <a:off x="689400" y="1935901"/>
            <a:ext cx="7765200" cy="395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800"/>
              <a:buChar char="•"/>
            </a:pPr>
            <a:r>
              <a:rPr lang="en-US" sz="2800">
                <a:solidFill>
                  <a:srgbClr val="FFFF00"/>
                </a:solidFill>
              </a:rPr>
              <a:t>Lambs, Goats &amp; Does - Monday, 10/2/23</a:t>
            </a:r>
            <a:endParaRPr sz="2800">
              <a:solidFill>
                <a:srgbClr val="FFFF00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Char char="•"/>
            </a:pPr>
            <a:r>
              <a:rPr lang="en-US" sz="2800">
                <a:solidFill>
                  <a:srgbClr val="FFFF00"/>
                </a:solidFill>
              </a:rPr>
              <a:t>Rabbits - Tuesday, 10/3/23</a:t>
            </a:r>
            <a:endParaRPr sz="2800">
              <a:solidFill>
                <a:srgbClr val="FFFF00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Char char="•"/>
            </a:pPr>
            <a:r>
              <a:rPr lang="en-US" sz="2800">
                <a:solidFill>
                  <a:srgbClr val="FFFF00"/>
                </a:solidFill>
              </a:rPr>
              <a:t>Broilers &amp; Turkeys - Wednesday, 10/4/23</a:t>
            </a:r>
            <a:endParaRPr sz="2800">
              <a:solidFill>
                <a:srgbClr val="FFFF00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Char char="•"/>
            </a:pPr>
            <a:r>
              <a:rPr lang="en-US" sz="2800">
                <a:solidFill>
                  <a:srgbClr val="FFFF00"/>
                </a:solidFill>
              </a:rPr>
              <a:t>Swine - Wednesday, 10/4/23</a:t>
            </a:r>
            <a:endParaRPr sz="2800">
              <a:solidFill>
                <a:srgbClr val="FFFF00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Char char="•"/>
            </a:pPr>
            <a:r>
              <a:rPr lang="en-US" sz="2800">
                <a:solidFill>
                  <a:srgbClr val="FFFF00"/>
                </a:solidFill>
              </a:rPr>
              <a:t>Cattle - Thursday, 10/5/23 </a:t>
            </a:r>
            <a:endParaRPr sz="2800">
              <a:solidFill>
                <a:srgbClr val="FFFF00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Char char="•"/>
            </a:pPr>
            <a:r>
              <a:rPr lang="en-US" sz="2800">
                <a:solidFill>
                  <a:srgbClr val="FFFF00"/>
                </a:solidFill>
              </a:rPr>
              <a:t>Livestock Judging Contest - Friday 10/6/23</a:t>
            </a:r>
            <a:endParaRPr sz="2800">
              <a:solidFill>
                <a:srgbClr val="FFFF00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Char char="•"/>
            </a:pPr>
            <a:r>
              <a:rPr lang="en-US" sz="2800">
                <a:solidFill>
                  <a:srgbClr val="FFFF00"/>
                </a:solidFill>
              </a:rPr>
              <a:t>Sale - Saturday - 10/7/23</a:t>
            </a:r>
            <a:endParaRPr sz="2800">
              <a:solidFill>
                <a:srgbClr val="FFFF0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50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FF00"/>
                </a:solidFill>
              </a:rPr>
              <a:t> </a:t>
            </a:r>
            <a:endParaRPr sz="25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8d9afa09f3_0_21"/>
          <p:cNvSpPr txBox="1">
            <a:spLocks noGrp="1"/>
          </p:cNvSpPr>
          <p:nvPr>
            <p:ph type="title"/>
          </p:nvPr>
        </p:nvSpPr>
        <p:spPr>
          <a:xfrm>
            <a:off x="689397" y="83326"/>
            <a:ext cx="7765200" cy="132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WCFA Exhibitor Signs</a:t>
            </a:r>
            <a:endParaRPr sz="4800">
              <a:solidFill>
                <a:srgbClr val="FFFF0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265" name="Google Shape;265;g28d9afa09f3_0_21"/>
          <p:cNvSpPr txBox="1">
            <a:spLocks noGrp="1"/>
          </p:cNvSpPr>
          <p:nvPr>
            <p:ph type="body" idx="1"/>
          </p:nvPr>
        </p:nvSpPr>
        <p:spPr>
          <a:xfrm>
            <a:off x="276000" y="1162175"/>
            <a:ext cx="8592000" cy="5608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0050" algn="l" rtl="0"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700"/>
              <a:buChar char="•"/>
            </a:pPr>
            <a:r>
              <a:rPr lang="en-US" sz="2700">
                <a:solidFill>
                  <a:srgbClr val="FFFF00"/>
                </a:solidFill>
              </a:rPr>
              <a:t>If you are exhibiting a project you need to go to our FFA website to sign-up for how many exhibitor signs you need.  This is under the Exhibitor Signs for Fair Tab.  If you do not do this by Sept. 14th you will not have a sign for the fair.</a:t>
            </a:r>
            <a:endParaRPr sz="2700">
              <a:solidFill>
                <a:srgbClr val="FFFF00"/>
              </a:solidFill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700"/>
              <a:buChar char="•"/>
            </a:pPr>
            <a:r>
              <a:rPr lang="en-US" sz="2700">
                <a:solidFill>
                  <a:srgbClr val="FFFF00"/>
                </a:solidFill>
              </a:rPr>
              <a:t>We will also use this list to make our excusal list for attendance. Make sure you fill this out ASAP. </a:t>
            </a:r>
            <a:endParaRPr sz="2700">
              <a:solidFill>
                <a:srgbClr val="FFFF00"/>
              </a:solidFill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700"/>
              <a:buChar char="•"/>
            </a:pPr>
            <a:r>
              <a:rPr lang="en-US" sz="2700">
                <a:solidFill>
                  <a:srgbClr val="FFFF00"/>
                </a:solidFill>
              </a:rPr>
              <a:t>Poultry Exhibitors - Holders need to be named by the 14th also on the same list. </a:t>
            </a:r>
            <a:endParaRPr sz="2700">
              <a:solidFill>
                <a:srgbClr val="FFFF00"/>
              </a:solidFill>
            </a:endParaRPr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700"/>
              <a:buChar char="•"/>
            </a:pPr>
            <a:r>
              <a:rPr lang="en-US" sz="2700">
                <a:solidFill>
                  <a:srgbClr val="FFFF00"/>
                </a:solidFill>
              </a:rPr>
              <a:t>Holders must be a member of Waller FFA.</a:t>
            </a:r>
            <a:endParaRPr sz="2700"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4000" b="1" u="sng">
                <a:solidFill>
                  <a:srgbClr val="00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https://waller.ffanow.org</a:t>
            </a:r>
            <a:endParaRPr sz="240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feb185a177_0_10"/>
          <p:cNvSpPr txBox="1">
            <a:spLocks noGrp="1"/>
          </p:cNvSpPr>
          <p:nvPr>
            <p:ph type="title"/>
          </p:nvPr>
        </p:nvSpPr>
        <p:spPr>
          <a:xfrm>
            <a:off x="152400" y="-152400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gerian"/>
              <a:buNone/>
            </a:pPr>
            <a:r>
              <a:rPr lang="en-US" sz="4800" i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WALLER COUNTY FAIR</a:t>
            </a:r>
            <a:endParaRPr sz="4800">
              <a:solidFill>
                <a:srgbClr val="FFFF00"/>
              </a:solidFill>
            </a:endParaRPr>
          </a:p>
        </p:txBody>
      </p:sp>
      <p:sp>
        <p:nvSpPr>
          <p:cNvPr id="271" name="Google Shape;271;gfeb185a177_0_10"/>
          <p:cNvSpPr txBox="1">
            <a:spLocks noGrp="1"/>
          </p:cNvSpPr>
          <p:nvPr>
            <p:ph type="body" idx="1"/>
          </p:nvPr>
        </p:nvSpPr>
        <p:spPr>
          <a:xfrm>
            <a:off x="-77118" y="722700"/>
            <a:ext cx="9320400" cy="6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590"/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Set Up</a:t>
            </a:r>
            <a:endParaRPr sz="2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06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Sunday, October 1st ONLY. No setup on Monday</a:t>
            </a:r>
            <a:endParaRPr sz="2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06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Cattle stalls will ONLY be allowed pelleted bedding</a:t>
            </a:r>
            <a:endParaRPr sz="2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06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Pelleted bedding must be bought from the fair and will be delivered to your stall.</a:t>
            </a:r>
            <a:endParaRPr sz="2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06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Spots will be first come first served after 8:00 AM</a:t>
            </a:r>
            <a:endParaRPr sz="2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06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Mr. DiIorio will be there from 8 -12 on Sunday with exhibitor signs.</a:t>
            </a:r>
            <a:endParaRPr sz="2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06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Bring all tack needed</a:t>
            </a:r>
            <a:endParaRPr sz="2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Tear Down:</a:t>
            </a:r>
            <a:endParaRPr sz="2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06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Sunday, October 8th </a:t>
            </a:r>
            <a:endParaRPr sz="2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06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Make sure you have a stamped envelope to give to the committee for Thank-You notes.   </a:t>
            </a:r>
            <a:endParaRPr sz="2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06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Signs need to be given back to the Ag Teacher even if you're a senior. Sign at Awards Night.</a:t>
            </a:r>
            <a:endParaRPr sz="2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1000" y="152400"/>
            <a:ext cx="4974917" cy="6553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7"/>
          <p:cNvSpPr txBox="1">
            <a:spLocks noGrp="1"/>
          </p:cNvSpPr>
          <p:nvPr>
            <p:ph type="title"/>
          </p:nvPr>
        </p:nvSpPr>
        <p:spPr>
          <a:xfrm>
            <a:off x="0" y="38100"/>
            <a:ext cx="9144000" cy="904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lgerian"/>
              <a:buNone/>
            </a:pPr>
            <a:r>
              <a:rPr lang="en-US" sz="4800" i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AG SHOW RULE </a:t>
            </a:r>
            <a:endParaRPr sz="4800">
              <a:solidFill>
                <a:srgbClr val="FFFF00"/>
              </a:solidFill>
            </a:endParaRPr>
          </a:p>
        </p:txBody>
      </p:sp>
      <p:sp>
        <p:nvSpPr>
          <p:cNvPr id="282" name="Google Shape;282;p27"/>
          <p:cNvSpPr txBox="1">
            <a:spLocks noGrp="1"/>
          </p:cNvSpPr>
          <p:nvPr>
            <p:ph type="body" idx="1"/>
          </p:nvPr>
        </p:nvSpPr>
        <p:spPr>
          <a:xfrm>
            <a:off x="0" y="831916"/>
            <a:ext cx="91440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The sale is based on selling a maximum of 84 lots</a:t>
            </a:r>
            <a:endParaRPr sz="2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Two lots in the auction will be for the Best of Show Agriculture Mechanics and Horticulture.</a:t>
            </a:r>
            <a:endParaRPr sz="2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All Grand and Reserve animals and Best of Show Projects must sell.</a:t>
            </a:r>
            <a:endParaRPr sz="2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 student may only auction one livestock project unless he/she earns Grand or Reserve with two or more different species.</a:t>
            </a:r>
            <a:endParaRPr sz="2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 student may auction one livestock project and Best of Show(s).</a:t>
            </a:r>
            <a:endParaRPr sz="2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All exhibitors will pay a commission of 6% (.06) on all sale items, including Best of Shows, add-ons, and silent auction items.</a:t>
            </a:r>
            <a:endParaRPr sz="2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7018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endParaRPr sz="2720"/>
          </a:p>
          <a:p>
            <a:pPr marL="342900" lvl="0" indent="-17018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endParaRPr sz="272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8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lgerian"/>
              <a:buNone/>
            </a:pPr>
            <a:r>
              <a:rPr lang="en-US" sz="4800" i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AG SHOW RULE CHANGES </a:t>
            </a:r>
            <a:endParaRPr sz="4800">
              <a:solidFill>
                <a:srgbClr val="FFFF00"/>
              </a:solidFill>
            </a:endParaRPr>
          </a:p>
        </p:txBody>
      </p:sp>
      <p:sp>
        <p:nvSpPr>
          <p:cNvPr id="288" name="Google Shape;288;p28"/>
          <p:cNvSpPr txBox="1">
            <a:spLocks noGrp="1"/>
          </p:cNvSpPr>
          <p:nvPr>
            <p:ph type="body" idx="1"/>
          </p:nvPr>
        </p:nvSpPr>
        <p:spPr>
          <a:xfrm>
            <a:off x="0" y="974888"/>
            <a:ext cx="91440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76250" lvl="0" indent="-4572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FFFF00"/>
              </a:buClr>
              <a:buSzPts val="2660"/>
              <a:buFont typeface="Arial"/>
              <a:buChar char="•"/>
            </a:pPr>
            <a:r>
              <a:rPr lang="en-US" sz="330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There is no more lotto system for selection. </a:t>
            </a:r>
            <a:r>
              <a:rPr lang="en-US" sz="33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You may buy your project from any breeder of your choosing.  If you need help finding an animal we will be happy to help you. </a:t>
            </a:r>
            <a:endParaRPr sz="33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2385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FFFF00"/>
              </a:buClr>
              <a:buSzPts val="1500"/>
              <a:buFont typeface="Corben"/>
              <a:buChar char="•"/>
            </a:pPr>
            <a:r>
              <a:rPr lang="en-US" sz="33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Students are allowed to show in proper show clothes.  Button up collared shirt, jeans with no holes and leather shoes or boots.</a:t>
            </a:r>
            <a:endParaRPr sz="1700"/>
          </a:p>
          <a:p>
            <a:pPr marL="45720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 sz="33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9"/>
          <p:cNvSpPr txBox="1">
            <a:spLocks noGrp="1"/>
          </p:cNvSpPr>
          <p:nvPr>
            <p:ph type="title"/>
          </p:nvPr>
        </p:nvSpPr>
        <p:spPr>
          <a:xfrm>
            <a:off x="0" y="15336"/>
            <a:ext cx="9143999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Algerian"/>
              <a:buNone/>
            </a:pPr>
            <a:r>
              <a:rPr lang="en-US" sz="4400" i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AG SHOW RULE CHANGES  CONT.</a:t>
            </a:r>
            <a:endParaRPr sz="4400"/>
          </a:p>
        </p:txBody>
      </p:sp>
      <p:sp>
        <p:nvSpPr>
          <p:cNvPr id="294" name="Google Shape;294;p29"/>
          <p:cNvSpPr/>
          <p:nvPr/>
        </p:nvSpPr>
        <p:spPr>
          <a:xfrm>
            <a:off x="216817" y="1008023"/>
            <a:ext cx="8927183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●"/>
            </a:pPr>
            <a:r>
              <a:rPr lang="en-US" sz="2800" b="0" i="0" u="sng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Jr. Breeding Heifer:</a:t>
            </a:r>
            <a:endParaRPr sz="2800" b="0" i="0" u="sng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1. Heifers that are shown in the Commercial Heifer Show are not eligible to show in the Jr.</a:t>
            </a:r>
            <a:endParaRPr sz="2800" b="0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Breeding Heifer show.</a:t>
            </a:r>
            <a:endParaRPr sz="2800" b="0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2. Must be validated for Texas Majors under exhibitor name.</a:t>
            </a:r>
            <a:endParaRPr sz="2800" b="0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3. Jr. Breeding Heifers will NOT be eligible for auction.</a:t>
            </a:r>
            <a:endParaRPr sz="2800" b="0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4. Registration papers are required </a:t>
            </a:r>
            <a:r>
              <a:rPr lang="en-US" sz="2800">
                <a:solidFill>
                  <a:srgbClr val="FFFF00"/>
                </a:solidFill>
              </a:rPr>
              <a:t>at check-in.</a:t>
            </a:r>
            <a:endParaRPr sz="2800" b="0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5. Entry Fee of $50 is due </a:t>
            </a:r>
            <a:r>
              <a:rPr lang="en-US" sz="2800">
                <a:solidFill>
                  <a:srgbClr val="FFFF00"/>
                </a:solidFill>
              </a:rPr>
              <a:t>November 27th at tag-in</a:t>
            </a:r>
            <a:r>
              <a:rPr lang="en-US" sz="28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b="0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6. This will be a blow and go show only, no adhesives, paints, oils etc. are permissible.</a:t>
            </a:r>
            <a:endParaRPr sz="2800" b="0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506cbf487e_0_4"/>
          <p:cNvSpPr txBox="1">
            <a:spLocks noGrp="1"/>
          </p:cNvSpPr>
          <p:nvPr>
            <p:ph type="title"/>
          </p:nvPr>
        </p:nvSpPr>
        <p:spPr>
          <a:xfrm>
            <a:off x="0" y="15336"/>
            <a:ext cx="9144000" cy="13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Algerian"/>
              <a:buNone/>
            </a:pPr>
            <a:r>
              <a:rPr lang="en-US" sz="4400" i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AG SHOW RULE CHANGES  CONT.</a:t>
            </a:r>
            <a:endParaRPr sz="4400">
              <a:solidFill>
                <a:srgbClr val="FFFF00"/>
              </a:solidFill>
            </a:endParaRPr>
          </a:p>
        </p:txBody>
      </p:sp>
      <p:sp>
        <p:nvSpPr>
          <p:cNvPr id="300" name="Google Shape;300;g1506cbf487e_0_4"/>
          <p:cNvSpPr/>
          <p:nvPr/>
        </p:nvSpPr>
        <p:spPr>
          <a:xfrm>
            <a:off x="216825" y="1008025"/>
            <a:ext cx="8644500" cy="56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Arial"/>
              <a:buChar char="●"/>
            </a:pPr>
            <a:r>
              <a:rPr lang="en-US" sz="3000" b="0" i="0" u="sng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Ag Mech/Horticulture</a:t>
            </a:r>
            <a:endParaRPr sz="3000" b="0" i="0" u="sng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Arial"/>
              <a:buChar char="○"/>
            </a:pPr>
            <a:r>
              <a:rPr lang="en-US" sz="30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ONE project will be sold per exhibitor, in either the live auction or silent</a:t>
            </a:r>
            <a:r>
              <a:rPr lang="en-US" sz="3000">
                <a:solidFill>
                  <a:srgbClr val="FFFF00"/>
                </a:solidFill>
              </a:rPr>
              <a:t> </a:t>
            </a:r>
            <a:r>
              <a:rPr lang="en-US" sz="30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auction.</a:t>
            </a:r>
            <a:endParaRPr sz="3000" b="0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Example: You can sell a 2nd place pig and Best of Show or Silent Auction project. </a:t>
            </a:r>
            <a:endParaRPr sz="3000" b="0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Arial"/>
              <a:buChar char="●"/>
            </a:pPr>
            <a:r>
              <a:rPr lang="en-US" sz="30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Horticulture: Texas Tables Category</a:t>
            </a:r>
            <a:endParaRPr sz="3000" b="0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Arial"/>
              <a:buChar char="○"/>
            </a:pPr>
            <a:r>
              <a:rPr lang="en-US" sz="30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If you need to purchase flowers see M</a:t>
            </a:r>
            <a:r>
              <a:rPr lang="en-US" sz="3000">
                <a:solidFill>
                  <a:srgbClr val="FFFF00"/>
                </a:solidFill>
              </a:rPr>
              <a:t>rs. Barkley</a:t>
            </a:r>
            <a:r>
              <a:rPr lang="en-US" sz="30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000" b="0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sng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2"/>
          <p:cNvSpPr txBox="1"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lgerian"/>
              <a:buNone/>
            </a:pPr>
            <a:r>
              <a:rPr lang="en-US" sz="5400" i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FFA OFFICIAL DRESS</a:t>
            </a:r>
            <a:endParaRPr sz="5400">
              <a:solidFill>
                <a:srgbClr val="FFFF00"/>
              </a:solidFill>
            </a:endParaRPr>
          </a:p>
        </p:txBody>
      </p:sp>
      <p:sp>
        <p:nvSpPr>
          <p:cNvPr id="306" name="Google Shape;306;p22"/>
          <p:cNvSpPr txBox="1">
            <a:spLocks noGrp="1"/>
          </p:cNvSpPr>
          <p:nvPr>
            <p:ph type="body" idx="1"/>
          </p:nvPr>
        </p:nvSpPr>
        <p:spPr>
          <a:xfrm>
            <a:off x="0" y="1283616"/>
            <a:ext cx="9144000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lang="en-US" sz="2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Official Dress	</a:t>
            </a:r>
            <a:endParaRPr sz="2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572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lang="en-US" sz="2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Must have to be </a:t>
            </a:r>
            <a:r>
              <a:rPr lang="en-US" sz="2600" b="1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eligible to auction in Waller FFA Show</a:t>
            </a:r>
            <a:endParaRPr sz="2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572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lang="en-US" sz="2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Two Types </a:t>
            </a:r>
            <a:endParaRPr sz="2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457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lang="en-US" sz="2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Auction Official Dress</a:t>
            </a:r>
            <a:endParaRPr sz="2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lvl="3" indent="-457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lang="en-US" sz="2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FFA Jacket, White button down, FFA tie/scarf, BLACK slacks/black jeans, SOLID BLACK boots/black shoes</a:t>
            </a:r>
            <a:endParaRPr sz="2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4572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lang="en-US" sz="2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BUSINESS Official Dress </a:t>
            </a:r>
            <a:r>
              <a:rPr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(Banquets, LDE Contests, Etc.)</a:t>
            </a:r>
            <a:endParaRPr sz="20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lvl="3" indent="-457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lang="en-US" sz="2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FFA Jacket, White button down, FFA tie/scarf, BLACK slacks/black jeans for GUYS, Black knee length skirt for GIRLS, and SOLID BLACK boots/black shoes for GUYS, SOLID BLACK heels for GIRLS</a:t>
            </a:r>
            <a:endParaRPr sz="2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2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742950" lvl="1" indent="-1079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4"/>
          <p:cNvSpPr txBox="1"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Algerian"/>
              <a:buNone/>
            </a:pPr>
            <a:r>
              <a:rPr lang="en-US" sz="4400" b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MAJOR SHOWS ENTRY NIGHT</a:t>
            </a:r>
            <a:endParaRPr sz="4400" b="1">
              <a:solidFill>
                <a:srgbClr val="FFFF0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312" name="Google Shape;312;p24"/>
          <p:cNvSpPr txBox="1"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3600"/>
              <a:buNone/>
            </a:pPr>
            <a:r>
              <a:rPr lang="en-US" sz="3600" b="1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Thursday, November 2nd</a:t>
            </a:r>
            <a:endParaRPr sz="3600" b="1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0" lvl="0" indent="0" algn="ctr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3600"/>
              <a:buNone/>
            </a:pPr>
            <a:r>
              <a:rPr lang="en-US" sz="3600" b="1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4:00 - 6:00 P.M.</a:t>
            </a:r>
            <a:endParaRPr sz="3600" b="1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0" lvl="0" indent="0" algn="ctr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3600"/>
              <a:buNone/>
            </a:pPr>
            <a:r>
              <a:rPr lang="en-US" sz="3600" b="1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Waller Ag. Building </a:t>
            </a:r>
            <a:endParaRPr sz="3600" b="1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"/>
          <p:cNvSpPr txBox="1">
            <a:spLocks noGrp="1"/>
          </p:cNvSpPr>
          <p:nvPr>
            <p:ph type="title"/>
          </p:nvPr>
        </p:nvSpPr>
        <p:spPr>
          <a:xfrm>
            <a:off x="685347" y="583376"/>
            <a:ext cx="7765200" cy="132630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 b="0">
                <a:solidFill>
                  <a:srgbClr val="FFFF00"/>
                </a:solidFill>
              </a:rPr>
              <a:t>Club Email Address:</a:t>
            </a:r>
            <a:r>
              <a:rPr lang="en-US" sz="2200" b="0" u="sng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parentboosterwallerffa@gmail.com</a:t>
            </a:r>
            <a:endParaRPr sz="2200" b="0">
              <a:solidFill>
                <a:srgbClr val="FFFF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900" b="0">
                <a:solidFill>
                  <a:srgbClr val="FFFF00"/>
                </a:solidFill>
              </a:rPr>
              <a:t>Like us on Facebook &amp; Instagram: parentboosterclubwallerffa</a:t>
            </a:r>
            <a:endParaRPr sz="1900" b="0">
              <a:solidFill>
                <a:srgbClr val="FFFF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200" b="0" i="1"/>
          </a:p>
        </p:txBody>
      </p:sp>
      <p:sp>
        <p:nvSpPr>
          <p:cNvPr id="151" name="Google Shape;151;p9"/>
          <p:cNvSpPr txBox="1">
            <a:spLocks noGrp="1"/>
          </p:cNvSpPr>
          <p:nvPr>
            <p:ph type="body" idx="1"/>
          </p:nvPr>
        </p:nvSpPr>
        <p:spPr>
          <a:xfrm>
            <a:off x="685346" y="2096064"/>
            <a:ext cx="77652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rgbClr val="FFFF00"/>
                </a:solidFill>
              </a:rPr>
              <a:t>2023-2024 Officers:</a:t>
            </a:r>
            <a:endParaRPr sz="2400">
              <a:solidFill>
                <a:srgbClr val="FFFF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rgbClr val="FFFF00"/>
                </a:solidFill>
              </a:rPr>
              <a:t>President: Missy Owles</a:t>
            </a:r>
            <a:endParaRPr sz="2400">
              <a:solidFill>
                <a:srgbClr val="FFFF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rgbClr val="FFFF00"/>
                </a:solidFill>
              </a:rPr>
              <a:t>1st VP: Linda Randall</a:t>
            </a:r>
            <a:endParaRPr sz="2400">
              <a:solidFill>
                <a:srgbClr val="FFFF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rgbClr val="FFFF00"/>
                </a:solidFill>
              </a:rPr>
              <a:t>2nd VP: Wendy Gitlitz</a:t>
            </a:r>
            <a:endParaRPr sz="2400">
              <a:solidFill>
                <a:srgbClr val="FFFF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rgbClr val="FFFF00"/>
                </a:solidFill>
              </a:rPr>
              <a:t>3rd VP: Kyle Dozier</a:t>
            </a:r>
            <a:endParaRPr sz="2400">
              <a:solidFill>
                <a:srgbClr val="FFFF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rgbClr val="FFFF00"/>
                </a:solidFill>
              </a:rPr>
              <a:t>Secretary: Tina Paliwoda</a:t>
            </a:r>
            <a:endParaRPr sz="2400">
              <a:solidFill>
                <a:srgbClr val="FFFF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rgbClr val="FFFF00"/>
                </a:solidFill>
              </a:rPr>
              <a:t>Treasurer: Mandy Fischer</a:t>
            </a:r>
            <a:endParaRPr sz="2400">
              <a:solidFill>
                <a:srgbClr val="FFFF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rgbClr val="FFFF00"/>
                </a:solidFill>
              </a:rPr>
              <a:t>Parliamentarian: James Capps</a:t>
            </a:r>
            <a:endParaRPr sz="24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5"/>
          <p:cNvSpPr txBox="1"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lgerian"/>
              <a:buNone/>
            </a:pPr>
            <a:r>
              <a:rPr lang="en-US" sz="4400" i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MAJOR SHOW VALIDATION</a:t>
            </a:r>
            <a:endParaRPr sz="4400">
              <a:solidFill>
                <a:srgbClr val="FFFF00"/>
              </a:solidFill>
            </a:endParaRPr>
          </a:p>
        </p:txBody>
      </p:sp>
      <p:sp>
        <p:nvSpPr>
          <p:cNvPr id="318" name="Google Shape;318;p25"/>
          <p:cNvSpPr txBox="1">
            <a:spLocks noGrp="1"/>
          </p:cNvSpPr>
          <p:nvPr>
            <p:ph type="body" idx="1"/>
          </p:nvPr>
        </p:nvSpPr>
        <p:spPr>
          <a:xfrm>
            <a:off x="0" y="1119433"/>
            <a:ext cx="91440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2500"/>
              <a:buChar char="•"/>
            </a:pPr>
            <a:r>
              <a:rPr lang="en-US" sz="25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Major Swine Tags </a:t>
            </a:r>
            <a:endParaRPr sz="2500">
              <a:solidFill>
                <a:srgbClr val="FFFF00"/>
              </a:solidFill>
            </a:endParaRPr>
          </a:p>
          <a:p>
            <a:pPr marL="742950" lvl="1" indent="-3302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500"/>
              <a:buChar char="–"/>
            </a:pPr>
            <a:r>
              <a:rPr lang="en-US" sz="25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Ordering swine tags by TBA</a:t>
            </a:r>
            <a:endParaRPr sz="25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0" lvl="0" indent="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endParaRPr sz="25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38735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500"/>
              <a:buFont typeface="Arial"/>
              <a:buChar char="•"/>
            </a:pPr>
            <a:r>
              <a:rPr lang="en-US" sz="25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Heifers: October 24th @ Royal ISD Barn 4-6PM </a:t>
            </a:r>
            <a:endParaRPr sz="25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5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457200" lvl="0" indent="-3873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500"/>
              <a:buFont typeface="Corben"/>
              <a:buChar char="•"/>
            </a:pPr>
            <a:r>
              <a:rPr lang="en-US" sz="25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Sheep &amp; Goats: October 24th @ Royal ISD Barn 4-6PM </a:t>
            </a:r>
            <a:endParaRPr sz="25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685800" lvl="0" indent="-1841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500"/>
              <a:buFont typeface="Arial"/>
              <a:buNone/>
            </a:pPr>
            <a:endParaRPr sz="25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387350" lvl="0" indent="-3429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2500"/>
              <a:buFont typeface="Arial"/>
              <a:buChar char="•"/>
            </a:pPr>
            <a:r>
              <a:rPr lang="en-US" sz="25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Swine Validation: TBA, Committee will come by your house to tag hogs.</a:t>
            </a:r>
            <a:endParaRPr/>
          </a:p>
          <a:p>
            <a:pPr marL="387350" lvl="0" indent="-18415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2500"/>
              <a:buFont typeface="Arial"/>
              <a:buNone/>
            </a:pPr>
            <a:endParaRPr sz="25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0" lvl="0" indent="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None/>
            </a:pPr>
            <a:endParaRPr sz="2500">
              <a:solidFill>
                <a:srgbClr val="FFFF00"/>
              </a:solidFill>
            </a:endParaRPr>
          </a:p>
          <a:p>
            <a:pPr marL="742950" lvl="0" indent="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/>
          </a:p>
          <a:p>
            <a:pPr marL="34290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>
              <a:latin typeface="Corben"/>
              <a:ea typeface="Corben"/>
              <a:cs typeface="Corben"/>
              <a:sym typeface="Corben"/>
            </a:endParaRPr>
          </a:p>
          <a:p>
            <a:pPr marL="457200" lvl="1" indent="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Corben"/>
              <a:ea typeface="Corben"/>
              <a:cs typeface="Corben"/>
              <a:sym typeface="Corben"/>
            </a:endParaRPr>
          </a:p>
          <a:p>
            <a:pPr marL="457200" lvl="1" indent="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Corben"/>
              <a:ea typeface="Corben"/>
              <a:cs typeface="Corben"/>
              <a:sym typeface="Corbe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0"/>
          <p:cNvSpPr txBox="1">
            <a:spLocks noGrp="1"/>
          </p:cNvSpPr>
          <p:nvPr>
            <p:ph type="title"/>
          </p:nvPr>
        </p:nvSpPr>
        <p:spPr>
          <a:xfrm>
            <a:off x="457200" y="188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lgerian"/>
              <a:buNone/>
            </a:pPr>
            <a:r>
              <a:rPr lang="en-US" sz="6000" i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BROILERS</a:t>
            </a:r>
            <a:endParaRPr sz="6000">
              <a:solidFill>
                <a:srgbClr val="FFFF00"/>
              </a:solidFill>
            </a:endParaRPr>
          </a:p>
        </p:txBody>
      </p:sp>
      <p:sp>
        <p:nvSpPr>
          <p:cNvPr id="324" name="Google Shape;324;p20"/>
          <p:cNvSpPr txBox="1">
            <a:spLocks noGrp="1"/>
          </p:cNvSpPr>
          <p:nvPr>
            <p:ph type="body" idx="1"/>
          </p:nvPr>
        </p:nvSpPr>
        <p:spPr>
          <a:xfrm>
            <a:off x="0" y="1509861"/>
            <a:ext cx="9144000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lang="en-US" sz="24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Broiler orders for the Texas Majors will take place tonight. </a:t>
            </a:r>
            <a:endParaRPr sz="24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lang="en-US" sz="24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Broiler orders for the Waller FFA Ag Show must be submitted and paid for by November 2nd,  2023. No Exceptions</a:t>
            </a:r>
            <a:endParaRPr sz="24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8001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lang="en-US" sz="24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All broilers must be ordered in increments of 25</a:t>
            </a:r>
            <a:endParaRPr sz="24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8001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Corben"/>
              <a:buChar char="•"/>
            </a:pPr>
            <a:r>
              <a:rPr lang="en-US" sz="24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You must order a minimum of 25 chicks</a:t>
            </a:r>
            <a:endParaRPr sz="24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8001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Corben"/>
              <a:buChar char="•"/>
            </a:pPr>
            <a:r>
              <a:rPr lang="en-US" sz="24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The maximum number of chicks you may order is 75</a:t>
            </a:r>
            <a:endParaRPr sz="24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8001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lang="en-US" sz="24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Broiler cost per chick: </a:t>
            </a:r>
            <a:endParaRPr sz="24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137160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Corben"/>
              <a:buChar char="•"/>
            </a:pPr>
            <a:r>
              <a:rPr lang="en-US" sz="24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Major Broilers: $1.50/chick</a:t>
            </a:r>
            <a:endParaRPr sz="24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137160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Corben"/>
              <a:buChar char="•"/>
            </a:pPr>
            <a:r>
              <a:rPr lang="en-US" sz="24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Ag Show Broilers: $1.62/chick</a:t>
            </a:r>
            <a:endParaRPr sz="24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742950" lvl="1" indent="-107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>
              <a:latin typeface="Corben"/>
              <a:ea typeface="Corben"/>
              <a:cs typeface="Corben"/>
              <a:sym typeface="Corben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/>
          </a:p>
          <a:p>
            <a:pPr marL="457200" lvl="1" indent="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Corben"/>
              <a:ea typeface="Corben"/>
              <a:cs typeface="Corben"/>
              <a:sym typeface="Corben"/>
            </a:endParaRPr>
          </a:p>
          <a:p>
            <a:pPr marL="457200" lvl="1" indent="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Corben"/>
              <a:ea typeface="Corben"/>
              <a:cs typeface="Corben"/>
              <a:sym typeface="Corben"/>
            </a:endParaRPr>
          </a:p>
          <a:p>
            <a:pPr marL="457200" lvl="1" indent="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Corben"/>
              <a:ea typeface="Corben"/>
              <a:cs typeface="Corben"/>
              <a:sym typeface="Corbe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lgerian"/>
              <a:buNone/>
            </a:pPr>
            <a:r>
              <a:rPr lang="en-US" sz="8000" i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Fundraising </a:t>
            </a:r>
            <a:endParaRPr sz="8000" i="1">
              <a:solidFill>
                <a:srgbClr val="FFFF0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330" name="Google Shape;330;p21"/>
          <p:cNvSpPr txBox="1">
            <a:spLocks noGrp="1"/>
          </p:cNvSpPr>
          <p:nvPr>
            <p:ph type="body" idx="1"/>
          </p:nvPr>
        </p:nvSpPr>
        <p:spPr>
          <a:xfrm>
            <a:off x="0" y="1143000"/>
            <a:ext cx="9148482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Corben"/>
              <a:buChar char="•"/>
            </a:pPr>
            <a:r>
              <a:rPr lang="en-US" sz="24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Seitz</a:t>
            </a:r>
            <a:endParaRPr sz="2400">
              <a:solidFill>
                <a:srgbClr val="FFFF00"/>
              </a:solidFill>
            </a:endParaRPr>
          </a:p>
          <a:p>
            <a:pPr marL="914400" lvl="0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Corben"/>
              <a:buChar char="•"/>
            </a:pPr>
            <a:r>
              <a:rPr lang="en-US" sz="24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Starting date will be on September 25th</a:t>
            </a:r>
            <a:endParaRPr>
              <a:solidFill>
                <a:srgbClr val="FFFF00"/>
              </a:solidFill>
            </a:endParaRPr>
          </a:p>
          <a:p>
            <a:pPr marL="914400" lvl="0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Corben"/>
              <a:buChar char="•"/>
            </a:pPr>
            <a:r>
              <a:rPr lang="en-US" sz="24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If showing in ag show and/or chapter officers, must sale $250 worth of product. </a:t>
            </a:r>
            <a:endParaRPr sz="2400">
              <a:solidFill>
                <a:srgbClr val="FFFF00"/>
              </a:solidFill>
            </a:endParaRPr>
          </a:p>
          <a:p>
            <a:pPr marL="914400" lvl="0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Corben"/>
              <a:buChar char="•"/>
            </a:pPr>
            <a:r>
              <a:rPr lang="en-US" sz="24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We will be selling Meats, Gifts and Cookies</a:t>
            </a:r>
            <a:endParaRPr sz="2400">
              <a:solidFill>
                <a:srgbClr val="FFFF00"/>
              </a:solidFill>
            </a:endParaRPr>
          </a:p>
          <a:p>
            <a:pPr marL="1371600" lvl="1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Corben"/>
              <a:buChar char="•"/>
            </a:pPr>
            <a:r>
              <a:rPr lang="en-US" sz="24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Due Date (all payments and all order forms): October 7th. </a:t>
            </a:r>
            <a:endParaRPr sz="24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1371600" lvl="1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Corben"/>
              <a:buChar char="•"/>
            </a:pPr>
            <a:r>
              <a:rPr lang="en-US" sz="24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Delivery Date: TBD but will be before Thanksgiving</a:t>
            </a:r>
            <a:endParaRPr sz="24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0" lvl="0" indent="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</a:pPr>
            <a:endParaRPr sz="24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914400" lvl="0" indent="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</a:pPr>
            <a:endParaRPr sz="24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1143000" lvl="2" indent="-7620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latin typeface="Corben"/>
              <a:ea typeface="Corben"/>
              <a:cs typeface="Corben"/>
              <a:sym typeface="Corbe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0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40"/>
              <a:buFont typeface="Algerian"/>
              <a:buNone/>
            </a:pPr>
            <a:r>
              <a:rPr lang="en-US" sz="4800" i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FRIENDLY REMINDERS</a:t>
            </a:r>
            <a:endParaRPr sz="4800">
              <a:solidFill>
                <a:srgbClr val="FFFF00"/>
              </a:solidFill>
            </a:endParaRPr>
          </a:p>
        </p:txBody>
      </p:sp>
      <p:sp>
        <p:nvSpPr>
          <p:cNvPr id="336" name="Google Shape;336;p30"/>
          <p:cNvSpPr txBox="1">
            <a:spLocks noGrp="1"/>
          </p:cNvSpPr>
          <p:nvPr>
            <p:ph type="body" idx="1"/>
          </p:nvPr>
        </p:nvSpPr>
        <p:spPr>
          <a:xfrm>
            <a:off x="304800" y="874005"/>
            <a:ext cx="88392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Char char="•"/>
            </a:pPr>
            <a:r>
              <a:rPr lang="en-US" sz="2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ALL PAYMENTS AND FORMS WILL BE TURNED IN ON PAYMENT NIGHT ON Sept. 25th 4-7pm IN THE AG BUILDING</a:t>
            </a:r>
            <a:endParaRPr sz="22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lang="en-US" sz="2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Future Dates:</a:t>
            </a:r>
            <a:endParaRPr sz="22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1800"/>
              <a:buChar char="•"/>
            </a:pPr>
            <a:r>
              <a:rPr lang="en-US" sz="2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Major Show Entries: Nov. 2nd at the Ag. Building from 4-6pm</a:t>
            </a:r>
            <a:endParaRPr sz="22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1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Char char="•"/>
            </a:pPr>
            <a:r>
              <a:rPr lang="en-US" sz="2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Animal Tag-In for all species for the Ag Show Nov.27th  W.C.F.  From 4-6pm</a:t>
            </a:r>
            <a:endParaRPr sz="22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1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Char char="•"/>
            </a:pPr>
            <a:r>
              <a:rPr lang="en-US" sz="2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District LDE’s: November 10</a:t>
            </a:r>
            <a:r>
              <a:rPr lang="en-US" sz="2200" baseline="30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2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1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Char char="•"/>
            </a:pPr>
            <a:r>
              <a:rPr lang="en-US" sz="2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Area LDE’s: November 18th   </a:t>
            </a:r>
            <a:endParaRPr sz="22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1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Char char="•"/>
            </a:pPr>
            <a:r>
              <a:rPr lang="en-US" sz="2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Ag Show Progress Show February 6th</a:t>
            </a:r>
            <a:endParaRPr sz="22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1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Char char="•"/>
            </a:pPr>
            <a:r>
              <a:rPr lang="en-US" sz="2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Waller FFA Ag Show: March 26th-28th</a:t>
            </a:r>
            <a:endParaRPr sz="22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1" indent="-3683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Waller FFA Ag Show Set Up: March 25th</a:t>
            </a:r>
            <a:endParaRPr sz="22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1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Char char="•"/>
            </a:pPr>
            <a:r>
              <a:rPr lang="en-US" sz="2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Spring Awards Night: May 13th   </a:t>
            </a:r>
            <a:endParaRPr sz="22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0" lvl="0" indent="-2794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None/>
            </a:pPr>
            <a:endParaRPr sz="2800">
              <a:latin typeface="Corben"/>
              <a:ea typeface="Corben"/>
              <a:cs typeface="Corben"/>
              <a:sym typeface="Corbe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7d76d875f4_4_0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40"/>
              <a:buFont typeface="Algerian"/>
              <a:buNone/>
            </a:pPr>
            <a:r>
              <a:rPr lang="en-US" sz="4800" i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LDE Teams</a:t>
            </a:r>
            <a:endParaRPr sz="4800">
              <a:solidFill>
                <a:srgbClr val="FFFF00"/>
              </a:solidFill>
            </a:endParaRPr>
          </a:p>
        </p:txBody>
      </p:sp>
      <p:sp>
        <p:nvSpPr>
          <p:cNvPr id="342" name="Google Shape;342;g27d76d875f4_4_0"/>
          <p:cNvSpPr txBox="1">
            <a:spLocks noGrp="1"/>
          </p:cNvSpPr>
          <p:nvPr>
            <p:ph type="body" idx="1"/>
          </p:nvPr>
        </p:nvSpPr>
        <p:spPr>
          <a:xfrm>
            <a:off x="84000" y="874000"/>
            <a:ext cx="9016200" cy="59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Practices are starting very soon! Watch out for communication about practices on Remind.</a:t>
            </a:r>
            <a:endParaRPr sz="21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0" lvl="0" indent="-2794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None/>
            </a:pPr>
            <a:endParaRPr sz="2700">
              <a:latin typeface="Corben"/>
              <a:ea typeface="Corben"/>
              <a:cs typeface="Corben"/>
              <a:sym typeface="Corben"/>
            </a:endParaRPr>
          </a:p>
        </p:txBody>
      </p:sp>
      <p:graphicFrame>
        <p:nvGraphicFramePr>
          <p:cNvPr id="343" name="Google Shape;343;g27d76d875f4_4_0"/>
          <p:cNvGraphicFramePr/>
          <p:nvPr/>
        </p:nvGraphicFramePr>
        <p:xfrm>
          <a:off x="1449650" y="1769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{13544119-45C2-45DC-8E21-BA3692925ABF}</a:tableStyleId>
              </a:tblPr>
              <a:tblGrid>
                <a:gridCol w="242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9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solidFill>
                            <a:srgbClr val="FFFF00"/>
                          </a:solidFill>
                        </a:rPr>
                        <a:t>Team</a:t>
                      </a:r>
                      <a:endParaRPr sz="1900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solidFill>
                            <a:srgbClr val="FFFF00"/>
                          </a:solidFill>
                        </a:rPr>
                        <a:t>Coach</a:t>
                      </a:r>
                      <a:endParaRPr sz="1900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Chapter Conducting</a:t>
                      </a:r>
                      <a:endParaRPr sz="1600">
                        <a:solidFill>
                          <a:srgbClr val="FFFF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(GH &amp; SR) </a:t>
                      </a:r>
                      <a:endParaRPr sz="1600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Mrs. Barkley (practice this week! Tuesday &amp; Thursday, 3-4)</a:t>
                      </a:r>
                      <a:endParaRPr sz="1600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Job Interview</a:t>
                      </a:r>
                      <a:endParaRPr sz="1600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Mrs. Barkley</a:t>
                      </a:r>
                      <a:endParaRPr sz="1600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Ag Advocacy</a:t>
                      </a:r>
                      <a:endParaRPr sz="1600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Mr. DiIorio</a:t>
                      </a:r>
                      <a:endParaRPr sz="1600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Radio</a:t>
                      </a:r>
                      <a:endParaRPr sz="1600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Mr. DiIorio</a:t>
                      </a:r>
                      <a:endParaRPr sz="1600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Ag Issues</a:t>
                      </a:r>
                      <a:endParaRPr sz="1600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Mr. Leblanc</a:t>
                      </a:r>
                      <a:endParaRPr sz="1600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Skills </a:t>
                      </a:r>
                      <a:endParaRPr sz="1600">
                        <a:solidFill>
                          <a:srgbClr val="FFFF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(GH &amp; SR)</a:t>
                      </a:r>
                      <a:endParaRPr sz="1600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Mr. Leblanc</a:t>
                      </a:r>
                      <a:endParaRPr sz="1600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Creed Speaking </a:t>
                      </a:r>
                      <a:endParaRPr sz="1600">
                        <a:solidFill>
                          <a:srgbClr val="FFFF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(GH &amp; SR)</a:t>
                      </a:r>
                      <a:endParaRPr sz="1600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Mr. Stokley</a:t>
                      </a:r>
                      <a:endParaRPr sz="1600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FFA Quiz </a:t>
                      </a:r>
                      <a:endParaRPr sz="1600">
                        <a:solidFill>
                          <a:srgbClr val="FFFF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(GH &amp; SR)</a:t>
                      </a:r>
                      <a:endParaRPr sz="1600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Mr. Stokley</a:t>
                      </a:r>
                      <a:endParaRPr sz="1600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7d76d875f4_4_5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40"/>
              <a:buFont typeface="Algerian"/>
              <a:buNone/>
            </a:pPr>
            <a:r>
              <a:rPr lang="en-US" sz="4800" i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Barnyard Buddies</a:t>
            </a:r>
            <a:endParaRPr sz="4800">
              <a:solidFill>
                <a:srgbClr val="FFFF00"/>
              </a:solidFill>
            </a:endParaRPr>
          </a:p>
        </p:txBody>
      </p:sp>
      <p:sp>
        <p:nvSpPr>
          <p:cNvPr id="349" name="Google Shape;349;g27d76d875f4_4_5"/>
          <p:cNvSpPr txBox="1">
            <a:spLocks noGrp="1"/>
          </p:cNvSpPr>
          <p:nvPr>
            <p:ph type="body" idx="1"/>
          </p:nvPr>
        </p:nvSpPr>
        <p:spPr>
          <a:xfrm>
            <a:off x="84000" y="874000"/>
            <a:ext cx="9016200" cy="59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365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700"/>
              <a:buFont typeface="Arial"/>
              <a:buChar char="•"/>
            </a:pPr>
            <a:r>
              <a:rPr lang="en-US" sz="21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Paid FFA Membership (required)</a:t>
            </a:r>
            <a:endParaRPr sz="21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619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When? October 4th</a:t>
            </a:r>
            <a:endParaRPr sz="21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619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Where? Waller County Fairgrounds </a:t>
            </a:r>
            <a:endParaRPr sz="21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Permission Slips</a:t>
            </a:r>
            <a:endParaRPr sz="21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619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Must be turned into Mr. Leblanc by September 21st in order to go. </a:t>
            </a:r>
            <a:endParaRPr sz="21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Poultry exhibitors, holders and hog exhibitors are not allowed to participate.</a:t>
            </a:r>
            <a:endParaRPr sz="21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0" lvl="0" indent="-2794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None/>
            </a:pPr>
            <a:endParaRPr sz="2700">
              <a:latin typeface="Corben"/>
              <a:ea typeface="Corben"/>
              <a:cs typeface="Corben"/>
              <a:sym typeface="Corbe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7da364c318_2_0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40"/>
              <a:buFont typeface="Algerian"/>
              <a:buNone/>
            </a:pPr>
            <a:r>
              <a:rPr lang="en-US" sz="4800" i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Community Service</a:t>
            </a:r>
            <a:endParaRPr sz="4800">
              <a:solidFill>
                <a:srgbClr val="FFFF00"/>
              </a:solidFill>
            </a:endParaRPr>
          </a:p>
        </p:txBody>
      </p:sp>
      <p:sp>
        <p:nvSpPr>
          <p:cNvPr id="355" name="Google Shape;355;g27da364c318_2_0"/>
          <p:cNvSpPr txBox="1">
            <a:spLocks noGrp="1"/>
          </p:cNvSpPr>
          <p:nvPr>
            <p:ph type="body" idx="1"/>
          </p:nvPr>
        </p:nvSpPr>
        <p:spPr>
          <a:xfrm>
            <a:off x="84000" y="874000"/>
            <a:ext cx="9016200" cy="59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300"/>
              <a:buFont typeface="Arial"/>
              <a:buChar char="•"/>
            </a:pPr>
            <a:r>
              <a:rPr lang="en-US" sz="23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This Month: School Supply Drive</a:t>
            </a:r>
            <a:endParaRPr sz="23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1" indent="-3746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300"/>
              <a:buFont typeface="Arial"/>
              <a:buChar char="•"/>
            </a:pPr>
            <a:r>
              <a:rPr lang="en-US" sz="23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Donate by 27th</a:t>
            </a:r>
            <a:endParaRPr sz="23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746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300"/>
              <a:buFont typeface="Arial"/>
              <a:buChar char="•"/>
            </a:pPr>
            <a:r>
              <a:rPr lang="en-US" sz="23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Top 15 Donors will receive a Pizza Party!</a:t>
            </a:r>
            <a:endParaRPr sz="23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1" indent="-3746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300"/>
              <a:buFont typeface="Arial"/>
              <a:buChar char="•"/>
            </a:pPr>
            <a:r>
              <a:rPr lang="en-US" sz="23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Make sure you donate to an ag teacher so 				we can count it.</a:t>
            </a:r>
            <a:endParaRPr sz="23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0" lvl="0" indent="-2794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None/>
            </a:pPr>
            <a:endParaRPr sz="2700">
              <a:latin typeface="Corben"/>
              <a:ea typeface="Corben"/>
              <a:cs typeface="Corben"/>
              <a:sym typeface="Corben"/>
            </a:endParaRPr>
          </a:p>
        </p:txBody>
      </p:sp>
      <p:graphicFrame>
        <p:nvGraphicFramePr>
          <p:cNvPr id="356" name="Google Shape;356;g27da364c318_2_0"/>
          <p:cNvGraphicFramePr/>
          <p:nvPr/>
        </p:nvGraphicFramePr>
        <p:xfrm>
          <a:off x="952500" y="3175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{13544119-45C2-45DC-8E21-BA3692925ABF}</a:tableStyleId>
              </a:tblPr>
              <a:tblGrid>
                <a:gridCol w="214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>
                          <a:solidFill>
                            <a:srgbClr val="FFFF00"/>
                          </a:solidFill>
                        </a:rPr>
                        <a:t>Month</a:t>
                      </a:r>
                      <a:endParaRPr sz="2700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>
                          <a:solidFill>
                            <a:srgbClr val="FFFF00"/>
                          </a:solidFill>
                        </a:rPr>
                        <a:t>Service</a:t>
                      </a:r>
                      <a:endParaRPr sz="2700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FFFF00"/>
                          </a:solidFill>
                        </a:rPr>
                        <a:t>September</a:t>
                      </a:r>
                      <a:endParaRPr sz="2000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FFFF00"/>
                          </a:solidFill>
                        </a:rPr>
                        <a:t>School Supply Drive - Waller ISD Elementaries</a:t>
                      </a:r>
                      <a:endParaRPr sz="2000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FFFF00"/>
                          </a:solidFill>
                        </a:rPr>
                        <a:t>October</a:t>
                      </a:r>
                      <a:endParaRPr sz="2000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FFFF00"/>
                          </a:solidFill>
                        </a:rPr>
                        <a:t>Trunk-or-Treat</a:t>
                      </a:r>
                      <a:endParaRPr sz="2000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FFFF00"/>
                          </a:solidFill>
                        </a:rPr>
                        <a:t>November</a:t>
                      </a:r>
                      <a:endParaRPr sz="2000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FFFF00"/>
                          </a:solidFill>
                        </a:rPr>
                        <a:t>Canned Food Drive</a:t>
                      </a:r>
                      <a:endParaRPr sz="2000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FFFF00"/>
                          </a:solidFill>
                        </a:rPr>
                        <a:t>December</a:t>
                      </a:r>
                      <a:endParaRPr sz="2000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FFFF00"/>
                          </a:solidFill>
                        </a:rPr>
                        <a:t>Angel Tree &amp; Wreaths Across America</a:t>
                      </a:r>
                      <a:endParaRPr sz="2000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1"/>
          <p:cNvSpPr txBox="1">
            <a:spLocks noGrp="1"/>
          </p:cNvSpPr>
          <p:nvPr>
            <p:ph type="body" idx="1"/>
          </p:nvPr>
        </p:nvSpPr>
        <p:spPr>
          <a:xfrm>
            <a:off x="0" y="-1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139700" algn="ctr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4800">
                <a:solidFill>
                  <a:srgbClr val="FFFF00"/>
                </a:solidFill>
              </a:rPr>
              <a:t>ARE THERE ANY QUESTIONS?</a:t>
            </a:r>
            <a:endParaRPr sz="48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2"/>
          <p:cNvSpPr txBox="1">
            <a:spLocks noGrp="1"/>
          </p:cNvSpPr>
          <p:nvPr>
            <p:ph type="title"/>
          </p:nvPr>
        </p:nvSpPr>
        <p:spPr>
          <a:xfrm>
            <a:off x="457200" y="285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lgerian"/>
              <a:buNone/>
            </a:pPr>
            <a:r>
              <a:rPr lang="en-US" sz="7200" i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FFA REMIND</a:t>
            </a:r>
            <a:endParaRPr sz="7200">
              <a:solidFill>
                <a:srgbClr val="FFFF00"/>
              </a:solidFill>
            </a:endParaRPr>
          </a:p>
        </p:txBody>
      </p:sp>
      <p:pic>
        <p:nvPicPr>
          <p:cNvPr id="367" name="Google Shape;36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76375"/>
            <a:ext cx="3762550" cy="538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1494" y="1476375"/>
            <a:ext cx="3682500" cy="538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32"/>
          <p:cNvSpPr txBox="1"/>
          <p:nvPr/>
        </p:nvSpPr>
        <p:spPr>
          <a:xfrm>
            <a:off x="860343" y="1532878"/>
            <a:ext cx="20418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32"/>
          <p:cNvSpPr txBox="1"/>
          <p:nvPr/>
        </p:nvSpPr>
        <p:spPr>
          <a:xfrm>
            <a:off x="6423855" y="1532878"/>
            <a:ext cx="17577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gerian"/>
              <a:buNone/>
            </a:pPr>
            <a:r>
              <a:rPr lang="en-US" sz="3600" i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PARENT BOOSTER CLUB – WALLER FFA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57" name="Google Shape;157;p3"/>
          <p:cNvSpPr txBox="1">
            <a:spLocks noGrp="1"/>
          </p:cNvSpPr>
          <p:nvPr>
            <p:ph type="body" idx="1"/>
          </p:nvPr>
        </p:nvSpPr>
        <p:spPr>
          <a:xfrm>
            <a:off x="0" y="1295400"/>
            <a:ext cx="9144000" cy="556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720"/>
              <a:buFont typeface="Noto Sans Symbols"/>
              <a:buChar char="⮚"/>
            </a:pPr>
            <a:r>
              <a:rPr lang="en-US" sz="2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Who are we?</a:t>
            </a:r>
            <a:endParaRPr sz="2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5720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FFFF00"/>
              </a:buClr>
              <a:buSzPts val="2380"/>
              <a:buFont typeface="Noto Sans Symbols"/>
              <a:buChar char="▪"/>
            </a:pPr>
            <a:r>
              <a:rPr lang="en-US" sz="2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Parents of FFA students that want to see ALL the kids succeed.</a:t>
            </a:r>
            <a:endParaRPr sz="2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9920" lvl="0" indent="-284478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FFFF00"/>
              </a:buClr>
              <a:buSzPts val="2720"/>
              <a:buFont typeface="Noto Sans Symbols"/>
              <a:buNone/>
            </a:pPr>
            <a:endParaRPr sz="2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FFFF00"/>
              </a:buClr>
              <a:buSzPts val="2720"/>
              <a:buFont typeface="Noto Sans Symbols"/>
              <a:buChar char="⮚"/>
            </a:pPr>
            <a:r>
              <a:rPr lang="en-US" sz="2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do we do?</a:t>
            </a:r>
            <a:endParaRPr sz="2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5720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FFFF00"/>
              </a:buClr>
              <a:buSzPts val="2380"/>
              <a:buFont typeface="Noto Sans Symbols"/>
              <a:buChar char="▪"/>
            </a:pPr>
            <a:r>
              <a:rPr lang="en-US" sz="2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Volunteer a fraction of our time to support Waller FFA.</a:t>
            </a:r>
            <a:endParaRPr sz="2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5720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FFFF00"/>
              </a:buClr>
              <a:buSzPts val="2380"/>
              <a:buFont typeface="Noto Sans Symbols"/>
              <a:buChar char="▪"/>
            </a:pPr>
            <a:r>
              <a:rPr lang="en-US" sz="2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Raise money for scholarships to benefit outgoing seniors.</a:t>
            </a:r>
            <a:endParaRPr sz="2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5720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FFFF00"/>
              </a:buClr>
              <a:buSzPts val="2380"/>
              <a:buFont typeface="Noto Sans Symbols"/>
              <a:buChar char="▪"/>
            </a:pPr>
            <a:r>
              <a:rPr lang="en-US" sz="2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Provide support and extra assistance to the chapter, teachers and kids.</a:t>
            </a:r>
            <a:endParaRPr sz="2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5720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FFFF00"/>
              </a:buClr>
              <a:buSzPts val="2380"/>
              <a:buFont typeface="Noto Sans Symbols"/>
              <a:buChar char="▪"/>
            </a:pPr>
            <a:r>
              <a:rPr lang="en-US" sz="2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Support chapter with any needs and extra expenses:</a:t>
            </a:r>
            <a:endParaRPr sz="2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45720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rgbClr val="FFFF00"/>
              </a:buClr>
              <a:buSzPts val="2040"/>
              <a:buFont typeface="Noto Sans Symbols"/>
              <a:buChar char="▪"/>
            </a:pPr>
            <a:r>
              <a:rPr lang="en-US" sz="2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State Convention support and travel</a:t>
            </a:r>
            <a:endParaRPr sz="2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45720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rgbClr val="FFFF00"/>
              </a:buClr>
              <a:buSzPts val="2040"/>
              <a:buFont typeface="Noto Sans Symbols"/>
              <a:buChar char="▪"/>
            </a:pPr>
            <a:r>
              <a:rPr lang="en-US" sz="2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Washington Leadership Conference support and travel</a:t>
            </a:r>
            <a:endParaRPr sz="2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45720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rgbClr val="FFFF00"/>
              </a:buClr>
              <a:buSzPts val="2040"/>
              <a:buFont typeface="Noto Sans Symbols"/>
              <a:buChar char="▪"/>
            </a:pPr>
            <a:r>
              <a:rPr lang="en-US" sz="2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Necessary equipment and resources</a:t>
            </a:r>
            <a:endParaRPr sz="2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endParaRPr sz="272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gerian"/>
              <a:buNone/>
            </a:pPr>
            <a:r>
              <a:rPr lang="en-US" sz="3600" b="1" i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PARENT BOOSTER CLUB – WALLER FFA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163" name="Google Shape;163;p4"/>
          <p:cNvSpPr txBox="1">
            <a:spLocks noGrp="1"/>
          </p:cNvSpPr>
          <p:nvPr>
            <p:ph type="body" idx="1"/>
          </p:nvPr>
        </p:nvSpPr>
        <p:spPr>
          <a:xfrm>
            <a:off x="0" y="883425"/>
            <a:ext cx="9144000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Noto Sans Symbols"/>
              <a:buChar char="⮚"/>
            </a:pPr>
            <a:r>
              <a:rPr lang="en-US" sz="24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When do we meet?</a:t>
            </a:r>
            <a:endParaRPr sz="2400">
              <a:solidFill>
                <a:srgbClr val="FFFF00"/>
              </a:solidFill>
            </a:endParaRPr>
          </a:p>
          <a:p>
            <a:pPr marL="825500" lvl="1" indent="-3429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Alongside student FFA Chapter Meetings ~ 6:00pm</a:t>
            </a:r>
            <a:endParaRPr/>
          </a:p>
          <a:p>
            <a:pPr marL="482600" lvl="1" indent="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400"/>
              <a:buNone/>
            </a:pPr>
            <a:endParaRPr sz="2400">
              <a:solidFill>
                <a:srgbClr val="FFFF00"/>
              </a:solidFill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Noto Sans Symbols"/>
              <a:buChar char="⮚"/>
            </a:pPr>
            <a:r>
              <a:rPr lang="en-US" sz="24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Where do we meet?</a:t>
            </a:r>
            <a:endParaRPr sz="2400">
              <a:solidFill>
                <a:srgbClr val="FFFF00"/>
              </a:solidFill>
            </a:endParaRPr>
          </a:p>
          <a:p>
            <a:pPr marL="825500" lvl="1" indent="-3429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At Waller HS</a:t>
            </a:r>
            <a:endParaRPr sz="2400">
              <a:solidFill>
                <a:srgbClr val="FFFF00"/>
              </a:solidFill>
            </a:endParaRPr>
          </a:p>
          <a:p>
            <a:pPr marL="488950" lvl="0" indent="-8255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None/>
            </a:pPr>
            <a:endParaRPr sz="15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Noto Sans Symbols"/>
              <a:buChar char="⮚"/>
            </a:pPr>
            <a:r>
              <a:rPr lang="en-US" sz="24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Why do we exist?</a:t>
            </a:r>
            <a:endParaRPr sz="2400">
              <a:solidFill>
                <a:srgbClr val="FFFF00"/>
              </a:solidFill>
            </a:endParaRPr>
          </a:p>
          <a:p>
            <a:pPr marL="825500" lvl="1" indent="-3429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To maximize the student’s opportunities and readiness in preparing for society.</a:t>
            </a:r>
            <a:endParaRPr sz="2400">
              <a:solidFill>
                <a:srgbClr val="FFFF00"/>
              </a:solidFill>
            </a:endParaRPr>
          </a:p>
          <a:p>
            <a:pPr marL="825500" lvl="1" indent="-3429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To be an additional and positive resource to FFA teachers and Waller HS administrators.</a:t>
            </a:r>
            <a:endParaRPr sz="2400">
              <a:solidFill>
                <a:srgbClr val="FFFF00"/>
              </a:solidFill>
            </a:endParaRPr>
          </a:p>
          <a:p>
            <a:pPr marL="342900" lvl="0" indent="-1397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lgerian"/>
              <a:buNone/>
            </a:pPr>
            <a:r>
              <a:rPr lang="en-US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2022- 2023 FUNDRAISING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69" name="Google Shape;169;p5"/>
          <p:cNvSpPr txBox="1">
            <a:spLocks noGrp="1"/>
          </p:cNvSpPr>
          <p:nvPr>
            <p:ph type="body" idx="1"/>
          </p:nvPr>
        </p:nvSpPr>
        <p:spPr>
          <a:xfrm>
            <a:off x="2334450" y="1404892"/>
            <a:ext cx="4475100" cy="5257800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lgerian"/>
              <a:buChar char="➔"/>
            </a:pPr>
            <a:r>
              <a:rPr lang="en-US" b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to Waller FFA Chapter </a:t>
            </a:r>
            <a:endParaRPr b="1">
              <a:solidFill>
                <a:srgbClr val="FFFF00"/>
              </a:solidFill>
              <a:latin typeface="Algerian"/>
              <a:ea typeface="Algerian"/>
              <a:cs typeface="Algerian"/>
              <a:sym typeface="Algerian"/>
            </a:endParaRPr>
          </a:p>
          <a:p>
            <a:pPr marL="914400" lvl="1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lgerian"/>
              <a:buChar char="◆"/>
            </a:pPr>
            <a:r>
              <a:rPr lang="en-US" b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State Convention Travel</a:t>
            </a:r>
            <a:endParaRPr b="1">
              <a:solidFill>
                <a:srgbClr val="FFFF00"/>
              </a:solidFill>
              <a:latin typeface="Algerian"/>
              <a:ea typeface="Algerian"/>
              <a:cs typeface="Algerian"/>
              <a:sym typeface="Algerian"/>
            </a:endParaRPr>
          </a:p>
          <a:p>
            <a:pPr marL="914400" lvl="1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lgerian"/>
              <a:buChar char="◆"/>
            </a:pPr>
            <a:r>
              <a:rPr lang="en-US" b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LDE &amp; CDE Teams</a:t>
            </a:r>
            <a:endParaRPr b="1">
              <a:solidFill>
                <a:srgbClr val="FFFF00"/>
              </a:solidFill>
              <a:latin typeface="Algerian"/>
              <a:ea typeface="Algerian"/>
              <a:cs typeface="Algerian"/>
              <a:sym typeface="Algerian"/>
            </a:endParaRPr>
          </a:p>
          <a:p>
            <a:pPr marL="0" lvl="0" indent="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b="1">
              <a:solidFill>
                <a:srgbClr val="FFFF00"/>
              </a:solidFill>
              <a:latin typeface="Algerian"/>
              <a:ea typeface="Algerian"/>
              <a:cs typeface="Algerian"/>
              <a:sym typeface="Algerian"/>
            </a:endParaRPr>
          </a:p>
          <a:p>
            <a:pPr marL="457200" lvl="0" indent="-4318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lgerian"/>
              <a:buChar char="➔"/>
            </a:pPr>
            <a:r>
              <a:rPr lang="en-US" sz="2400" b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$40,000 In Fundraising</a:t>
            </a:r>
            <a:endParaRPr sz="2400" b="1">
              <a:solidFill>
                <a:srgbClr val="FFFF00"/>
              </a:solidFill>
              <a:latin typeface="Algerian"/>
              <a:ea typeface="Algerian"/>
              <a:cs typeface="Algerian"/>
              <a:sym typeface="Algerian"/>
            </a:endParaRPr>
          </a:p>
          <a:p>
            <a:pPr marL="914400" lvl="1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lgerian"/>
              <a:buChar char="◆"/>
            </a:pPr>
            <a:r>
              <a:rPr lang="en-US" b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recipients and parents time &amp; hard work invested paid off</a:t>
            </a:r>
            <a:endParaRPr b="1">
              <a:solidFill>
                <a:srgbClr val="FFFF00"/>
              </a:solidFill>
              <a:latin typeface="Algerian"/>
              <a:ea typeface="Algerian"/>
              <a:cs typeface="Algerian"/>
              <a:sym typeface="Algerian"/>
            </a:endParaRPr>
          </a:p>
          <a:p>
            <a:pPr marL="914400" lvl="1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lgerian"/>
              <a:buChar char="◆"/>
            </a:pPr>
            <a:r>
              <a:rPr lang="en-US" b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Advice: Know the requirements and work towards them</a:t>
            </a:r>
            <a:endParaRPr b="1">
              <a:solidFill>
                <a:srgbClr val="FFFF00"/>
              </a:solidFill>
              <a:latin typeface="Algerian"/>
              <a:ea typeface="Algerian"/>
              <a:cs typeface="Algerian"/>
              <a:sym typeface="Algerian"/>
            </a:endParaRPr>
          </a:p>
          <a:p>
            <a:pPr marL="342900" lvl="0" indent="-1651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Corben"/>
              <a:ea typeface="Corben"/>
              <a:cs typeface="Corben"/>
              <a:sym typeface="Corben"/>
            </a:endParaRPr>
          </a:p>
          <a:p>
            <a:pPr marL="342900" lvl="0" indent="-1651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gerian"/>
              <a:buNone/>
            </a:pPr>
            <a:r>
              <a:rPr lang="en-US" sz="3600" b="1" i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BOOSTER CLUB SCHOLARSHIP JUDGING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1"/>
          </p:nvPr>
        </p:nvSpPr>
        <p:spPr>
          <a:xfrm>
            <a:off x="4033525" y="838200"/>
            <a:ext cx="5257800" cy="6019800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78435" algn="ctr" rtl="0">
              <a:lnSpc>
                <a:spcPct val="12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US" sz="2200" b="1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Factors Judged for Scholarship:</a:t>
            </a:r>
            <a:endParaRPr sz="2200" b="1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457200" lvl="0" indent="-380365" algn="l" rtl="0">
              <a:lnSpc>
                <a:spcPct val="120000"/>
              </a:lnSpc>
              <a:spcBef>
                <a:spcPts val="518"/>
              </a:spcBef>
              <a:spcAft>
                <a:spcPts val="0"/>
              </a:spcAft>
              <a:buClr>
                <a:srgbClr val="FFFF00"/>
              </a:buClr>
              <a:buSzPts val="2390"/>
              <a:buFont typeface="Corben"/>
              <a:buChar char="❖"/>
            </a:pPr>
            <a:r>
              <a:rPr lang="en-US" b="1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Grades</a:t>
            </a:r>
            <a:endParaRPr b="1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457200" lvl="0" indent="-38036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390"/>
              <a:buFont typeface="Corben"/>
              <a:buChar char="❖"/>
            </a:pPr>
            <a:r>
              <a:rPr lang="en-US" b="1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Participation</a:t>
            </a:r>
            <a:endParaRPr b="1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457200" lvl="0" indent="-38036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390"/>
              <a:buFont typeface="Corben"/>
              <a:buChar char="❖"/>
            </a:pPr>
            <a:r>
              <a:rPr lang="en-US" b="1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Projects</a:t>
            </a:r>
            <a:endParaRPr b="1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457200" lvl="0" indent="-38036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390"/>
              <a:buFont typeface="Corben"/>
              <a:buChar char="❖"/>
            </a:pPr>
            <a:r>
              <a:rPr lang="en-US" b="1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LDE &amp; CDE Involvement</a:t>
            </a:r>
            <a:endParaRPr b="1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457200" lvl="0" indent="-38036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390"/>
              <a:buFont typeface="Corben"/>
              <a:buChar char="❖"/>
            </a:pPr>
            <a:r>
              <a:rPr lang="en-US" b="1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Degrees, Awards, &amp; Activities</a:t>
            </a:r>
            <a:endParaRPr b="1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457200" lvl="0" indent="-38036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390"/>
              <a:buFont typeface="Corben"/>
              <a:buChar char="❖"/>
            </a:pPr>
            <a:r>
              <a:rPr lang="en-US" b="1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Essay</a:t>
            </a:r>
            <a:endParaRPr b="1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457200" lvl="0" indent="-38036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390"/>
              <a:buFont typeface="Corben"/>
              <a:buChar char="❖"/>
            </a:pPr>
            <a:r>
              <a:rPr lang="en-US" b="1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Family participation with Booster Club</a:t>
            </a:r>
            <a:endParaRPr b="1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914400" lvl="1" indent="-38036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390"/>
              <a:buFont typeface="Corben"/>
              <a:buChar char="➢"/>
            </a:pPr>
            <a:r>
              <a:rPr lang="en-US" sz="2000" b="1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Exceptions for extenuating circumstances</a:t>
            </a:r>
            <a:endParaRPr sz="2000" b="1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342900" lvl="0" indent="-178435" algn="l" rtl="0">
              <a:lnSpc>
                <a:spcPct val="12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 b="1">
              <a:latin typeface="Corben"/>
              <a:ea typeface="Corben"/>
              <a:cs typeface="Corben"/>
              <a:sym typeface="Corben"/>
            </a:endParaRPr>
          </a:p>
          <a:p>
            <a:pPr marL="342900" lvl="0" indent="-178435" algn="l" rtl="0">
              <a:lnSpc>
                <a:spcPct val="12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/>
          </a:p>
        </p:txBody>
      </p:sp>
      <p:pic>
        <p:nvPicPr>
          <p:cNvPr id="176" name="Google Shape;176;p6"/>
          <p:cNvPicPr preferRelativeResize="0"/>
          <p:nvPr/>
        </p:nvPicPr>
        <p:blipFill rotWithShape="1">
          <a:blip r:embed="rId3">
            <a:alphaModFix/>
          </a:blip>
          <a:srcRect l="15166" t="7719" r="14519" b="7634"/>
          <a:stretch/>
        </p:blipFill>
        <p:spPr>
          <a:xfrm>
            <a:off x="0" y="1924325"/>
            <a:ext cx="3978176" cy="4933674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"/>
          <p:cNvSpPr txBox="1">
            <a:spLocks noGrp="1"/>
          </p:cNvSpPr>
          <p:nvPr>
            <p:ph type="title"/>
          </p:nvPr>
        </p:nvSpPr>
        <p:spPr>
          <a:xfrm>
            <a:off x="0" y="-240812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gerian"/>
              <a:buNone/>
            </a:pPr>
            <a:r>
              <a:rPr lang="en-US" sz="2700" i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Waller FFA Parent Booster Club Winter Blowout</a:t>
            </a:r>
            <a:endParaRPr sz="2500">
              <a:solidFill>
                <a:srgbClr val="FFFF00"/>
              </a:solidFill>
            </a:endParaRPr>
          </a:p>
        </p:txBody>
      </p:sp>
      <p:sp>
        <p:nvSpPr>
          <p:cNvPr id="182" name="Google Shape;182;p7"/>
          <p:cNvSpPr txBox="1"/>
          <p:nvPr/>
        </p:nvSpPr>
        <p:spPr>
          <a:xfrm>
            <a:off x="1846375" y="3714750"/>
            <a:ext cx="633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83" name="Google Shape;18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414" y="654975"/>
            <a:ext cx="4751176" cy="615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"/>
          <p:cNvSpPr txBox="1">
            <a:spLocks noGrp="1"/>
          </p:cNvSpPr>
          <p:nvPr>
            <p:ph type="title"/>
          </p:nvPr>
        </p:nvSpPr>
        <p:spPr>
          <a:xfrm>
            <a:off x="689339" y="91329"/>
            <a:ext cx="776532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lgerian"/>
              <a:buNone/>
            </a:pPr>
            <a:r>
              <a:rPr lang="en-US" b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READY TO GET STARTED?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189" name="Google Shape;189;p8"/>
          <p:cNvSpPr txBox="1">
            <a:spLocks noGrp="1"/>
          </p:cNvSpPr>
          <p:nvPr>
            <p:ph type="body" idx="1"/>
          </p:nvPr>
        </p:nvSpPr>
        <p:spPr>
          <a:xfrm>
            <a:off x="-1" y="1304528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93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760"/>
              <a:buFont typeface="Arial"/>
              <a:buChar char="•"/>
            </a:pPr>
            <a:r>
              <a:rPr lang="en-US" sz="32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Become a member tonight!  Sign up after meeting in the back.</a:t>
            </a:r>
            <a:endParaRPr sz="3200">
              <a:solidFill>
                <a:srgbClr val="FFFF00"/>
              </a:solidFill>
            </a:endParaRPr>
          </a:p>
          <a:p>
            <a:pPr marL="342900" lvl="0" indent="-393700" algn="l" rtl="0">
              <a:lnSpc>
                <a:spcPct val="120000"/>
              </a:lnSpc>
              <a:spcBef>
                <a:spcPts val="592"/>
              </a:spcBef>
              <a:spcAft>
                <a:spcPts val="0"/>
              </a:spcAft>
              <a:buClr>
                <a:srgbClr val="FFFF00"/>
              </a:buClr>
              <a:buSzPts val="3760"/>
              <a:buFont typeface="Arial"/>
              <a:buChar char="•"/>
            </a:pPr>
            <a:r>
              <a:rPr lang="en-US" sz="32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Prepare to serve in fundraisers:</a:t>
            </a:r>
            <a:endParaRPr sz="3200">
              <a:solidFill>
                <a:srgbClr val="FFFF00"/>
              </a:solidFill>
            </a:endParaRPr>
          </a:p>
          <a:p>
            <a:pPr marL="964566" lvl="1" indent="-178435" algn="l" rtl="0">
              <a:lnSpc>
                <a:spcPct val="120000"/>
              </a:lnSpc>
              <a:spcBef>
                <a:spcPts val="518"/>
              </a:spcBef>
              <a:spcAft>
                <a:spcPts val="0"/>
              </a:spcAft>
              <a:buClr>
                <a:srgbClr val="FFFF00"/>
              </a:buClr>
              <a:buSzPts val="2590"/>
              <a:buFont typeface="Arial"/>
              <a:buNone/>
            </a:pPr>
            <a:endParaRPr sz="32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800100" lvl="1" indent="-393700" algn="l" rtl="0">
              <a:lnSpc>
                <a:spcPct val="120000"/>
              </a:lnSpc>
              <a:spcBef>
                <a:spcPts val="518"/>
              </a:spcBef>
              <a:spcAft>
                <a:spcPts val="0"/>
              </a:spcAft>
              <a:buClr>
                <a:srgbClr val="FFFF00"/>
              </a:buClr>
              <a:buSzPts val="3390"/>
              <a:buFont typeface="Arial"/>
              <a:buChar char="•"/>
            </a:pPr>
            <a:r>
              <a:rPr lang="en-US" sz="32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Waller ISD is exploding!</a:t>
            </a:r>
            <a:endParaRPr sz="3200">
              <a:solidFill>
                <a:srgbClr val="FFFF00"/>
              </a:solidFill>
            </a:endParaRPr>
          </a:p>
          <a:p>
            <a:pPr marL="1257300" lvl="2" indent="-393700" algn="l" rtl="0">
              <a:lnSpc>
                <a:spcPct val="120000"/>
              </a:lnSpc>
              <a:spcBef>
                <a:spcPts val="444"/>
              </a:spcBef>
              <a:spcAft>
                <a:spcPts val="0"/>
              </a:spcAft>
              <a:buClr>
                <a:srgbClr val="FFFF00"/>
              </a:buClr>
              <a:buSzPts val="3020"/>
              <a:buFont typeface="Arial"/>
              <a:buChar char="•"/>
            </a:pPr>
            <a:r>
              <a:rPr lang="en-US" sz="32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Need </a:t>
            </a:r>
            <a:r>
              <a:rPr lang="en-US" sz="3200" b="1" u="sng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your</a:t>
            </a:r>
            <a:r>
              <a:rPr lang="en-US" sz="32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 new ideas and involvement to keep up with growth.</a:t>
            </a:r>
            <a:endParaRPr sz="32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mask">
  <a:themeElements>
    <a:clrScheme name="Damask">
      <a:dk1>
        <a:srgbClr val="000000"/>
      </a:dk1>
      <a:lt1>
        <a:srgbClr val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2054</Words>
  <Application>Microsoft Office PowerPoint</Application>
  <PresentationFormat>On-screen Show (4:3)</PresentationFormat>
  <Paragraphs>292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Noto Sans Symbols</vt:lpstr>
      <vt:lpstr>Rockwell</vt:lpstr>
      <vt:lpstr>Bookman Old Style</vt:lpstr>
      <vt:lpstr>Arial</vt:lpstr>
      <vt:lpstr>Corben</vt:lpstr>
      <vt:lpstr>Algerian</vt:lpstr>
      <vt:lpstr>Damask</vt:lpstr>
      <vt:lpstr>WALLER FFA</vt:lpstr>
      <vt:lpstr>WALLER FFA</vt:lpstr>
      <vt:lpstr>Club Email Address:parentboosterwallerffa@gmail.com Like us on Facebook &amp; Instagram: parentboosterclubwallerffa </vt:lpstr>
      <vt:lpstr>PARENT BOOSTER CLUB – WALLER FFA</vt:lpstr>
      <vt:lpstr>PARENT BOOSTER CLUB – WALLER FFA</vt:lpstr>
      <vt:lpstr>2022- 2023 FUNDRAISING</vt:lpstr>
      <vt:lpstr>BOOSTER CLUB SCHOLARSHIP JUDGING</vt:lpstr>
      <vt:lpstr>Waller FFA Parent Booster Club Winter Blowout</vt:lpstr>
      <vt:lpstr>READY TO GET STARTED?</vt:lpstr>
      <vt:lpstr>DUES</vt:lpstr>
      <vt:lpstr>How do you become a FFA/Jr. FFA Member?</vt:lpstr>
      <vt:lpstr>WEBSITE</vt:lpstr>
      <vt:lpstr>FFA REMIND</vt:lpstr>
      <vt:lpstr>PowerPoint Presentation</vt:lpstr>
      <vt:lpstr>PAYMENT NIGHT</vt:lpstr>
      <vt:lpstr>MONTHLY MEETINGS </vt:lpstr>
      <vt:lpstr>MONTHLY MEETINGS</vt:lpstr>
      <vt:lpstr>WALLER FFA Awards Night</vt:lpstr>
      <vt:lpstr>WALLER COUNTY FAIR</vt:lpstr>
      <vt:lpstr>Waller County Fair Show Dates </vt:lpstr>
      <vt:lpstr>WCFA Exhibitor Signs</vt:lpstr>
      <vt:lpstr>WALLER COUNTY FAIR</vt:lpstr>
      <vt:lpstr>PowerPoint Presentation</vt:lpstr>
      <vt:lpstr>AG SHOW RULE </vt:lpstr>
      <vt:lpstr>AG SHOW RULE CHANGES </vt:lpstr>
      <vt:lpstr>AG SHOW RULE CHANGES  CONT.</vt:lpstr>
      <vt:lpstr>AG SHOW RULE CHANGES  CONT.</vt:lpstr>
      <vt:lpstr>FFA OFFICIAL DRESS</vt:lpstr>
      <vt:lpstr>MAJOR SHOWS ENTRY NIGHT</vt:lpstr>
      <vt:lpstr>MAJOR SHOW VALIDATION</vt:lpstr>
      <vt:lpstr>BROILERS</vt:lpstr>
      <vt:lpstr>Fundraising </vt:lpstr>
      <vt:lpstr>FRIENDLY REMINDERS</vt:lpstr>
      <vt:lpstr>LDE Teams</vt:lpstr>
      <vt:lpstr>Barnyard Buddies</vt:lpstr>
      <vt:lpstr>Community Service</vt:lpstr>
      <vt:lpstr>PowerPoint Presentation</vt:lpstr>
      <vt:lpstr>FFA REMIND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WALLER FFA</dc:title>
  <dc:creator>Stokley, Ralph</dc:creator>
  <cp:lastModifiedBy>Stokley, Ralph</cp:lastModifiedBy>
  <cp:revision>2</cp:revision>
  <dcterms:modified xsi:type="dcterms:W3CDTF">2023-09-20T16:04:38Z</dcterms:modified>
</cp:coreProperties>
</file>