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7000875" cy="9229725"/>
  <p:embeddedFontLst>
    <p:embeddedFont>
      <p:font typeface="Algerian" panose="04020705040A02060702" pitchFamily="82" charset="0"/>
      <p:regular r:id="rId37"/>
    </p:embeddedFont>
    <p:embeddedFont>
      <p:font typeface="Bookman Old Style" panose="02050604050505020204" pitchFamily="18" charset="0"/>
      <p:regular r:id="rId38"/>
      <p:bold r:id="rId39"/>
      <p:italic r:id="rId40"/>
      <p:boldItalic r:id="rId41"/>
    </p:embeddedFont>
    <p:embeddedFont>
      <p:font typeface="Corben" panose="020B0604020202020204" charset="0"/>
      <p:regular r:id="rId42"/>
      <p:bold r:id="rId43"/>
    </p:embeddedFont>
    <p:embeddedFont>
      <p:font typeface="Rockwell" panose="02060603020205020403" pitchFamily="18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hfkSEdJfphCUHxoQnp0OuJwPaS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BE25B38-C9A9-49EB-A219-06D5640593E1}">
  <a:tblStyle styleId="{FBE25B38-C9A9-49EB-A219-06D5640593E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680" cy="41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680" cy="41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580" cy="4153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680" cy="41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5" name="Google Shape;2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1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580" cy="4153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12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580" cy="4153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680" cy="41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3" name="Google Shape;2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680" cy="41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680" cy="41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8" name="Google Shape;23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6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580" cy="4153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680" cy="41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1" name="Google Shape;25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7d76d875f4_4_0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700" cy="4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7" name="Google Shape;257;g27d76d875f4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400" cy="346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680" cy="41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3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680" cy="41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4" name="Google Shape;26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8d9afa09f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400" cy="346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g28d9afa09f3_0_11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700" cy="4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8d9afa09f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400" cy="346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28d9afa09f3_0_21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700" cy="4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feb185a177_0_10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700" cy="4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2" name="Google Shape;282;gfeb185a17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400" cy="346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6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680" cy="41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8" name="Google Shape;2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7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680" cy="41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3" name="Google Shape;29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8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680" cy="41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9" name="Google Shape;29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2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680" cy="41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5" name="Google Shape;30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24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580" cy="4153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5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680" cy="41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7" name="Google Shape;31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878fb7d16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400" cy="346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878fb7d168_2_0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700" cy="4153500"/>
          </a:xfrm>
          <a:prstGeom prst="rect">
            <a:avLst/>
          </a:prstGeom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0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680" cy="41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3" name="Google Shape;32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1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680" cy="41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9" name="Google Shape;32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0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680" cy="41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5" name="Google Shape;33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7d76d875f4_4_5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700" cy="4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1" name="Google Shape;341;g27d76d875f4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400" cy="346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1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680" cy="41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8" name="Google Shape;34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878fb7d168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400" cy="346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878fb7d168_2_9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700" cy="4153500"/>
          </a:xfrm>
          <a:prstGeom prst="rect">
            <a:avLst/>
          </a:prstGeom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878fb7d168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400" cy="346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878fb7d168_2_18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700" cy="4153500"/>
          </a:xfrm>
          <a:prstGeom prst="rect">
            <a:avLst/>
          </a:prstGeom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878fb7d168_2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400" cy="346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878fb7d168_2_48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700" cy="4153500"/>
          </a:xfrm>
          <a:prstGeom prst="rect">
            <a:avLst/>
          </a:prstGeom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878fb7d168_2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400" cy="346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878fb7d168_2_64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700" cy="4153500"/>
          </a:xfrm>
          <a:prstGeom prst="rect">
            <a:avLst/>
          </a:prstGeom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878fb7d168_2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400" cy="346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878fb7d168_2_77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700" cy="4153500"/>
          </a:xfrm>
          <a:prstGeom prst="rect">
            <a:avLst/>
          </a:prstGeom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878fb7d168_2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400" cy="346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878fb7d168_2_86:notes"/>
          <p:cNvSpPr txBox="1">
            <a:spLocks noGrp="1"/>
          </p:cNvSpPr>
          <p:nvPr>
            <p:ph type="body" idx="1"/>
          </p:nvPr>
        </p:nvSpPr>
        <p:spPr>
          <a:xfrm>
            <a:off x="700073" y="4384105"/>
            <a:ext cx="5600700" cy="4153500"/>
          </a:xfrm>
          <a:prstGeom prst="rect">
            <a:avLst/>
          </a:prstGeom>
        </p:spPr>
        <p:txBody>
          <a:bodyPr spcFirstLastPara="1" wrap="square" lIns="90975" tIns="90975" rIns="90975" bIns="90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4"/>
          <p:cNvSpPr txBox="1"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okman Old Style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4"/>
          <p:cNvSpPr txBox="1">
            <a:spLocks noGrp="1"/>
          </p:cNvSpPr>
          <p:nvPr>
            <p:ph type="ftr" idx="11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4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3"/>
          <p:cNvSpPr txBox="1"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3"/>
          <p:cNvSpPr>
            <a:spLocks noGrp="1"/>
          </p:cNvSpPr>
          <p:nvPr>
            <p:ph type="pic" idx="2"/>
          </p:nvPr>
        </p:nvSpPr>
        <p:spPr>
          <a:xfrm>
            <a:off x="685355" y="621322"/>
            <a:ext cx="7775673" cy="3379735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sp>
      <p:sp>
        <p:nvSpPr>
          <p:cNvPr id="71" name="Google Shape;71;p43"/>
          <p:cNvSpPr txBox="1">
            <a:spLocks noGrp="1"/>
          </p:cNvSpPr>
          <p:nvPr>
            <p:ph type="body" idx="1"/>
          </p:nvPr>
        </p:nvSpPr>
        <p:spPr>
          <a:xfrm>
            <a:off x="685346" y="5108728"/>
            <a:ext cx="7774499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3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3"/>
          <p:cNvSpPr txBox="1">
            <a:spLocks noGrp="1"/>
          </p:cNvSpPr>
          <p:nvPr>
            <p:ph type="ftr" idx="11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3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4"/>
          <p:cNvSpPr txBox="1"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body" idx="1"/>
          </p:nvPr>
        </p:nvSpPr>
        <p:spPr>
          <a:xfrm>
            <a:off x="685347" y="4204820"/>
            <a:ext cx="7765321" cy="1592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44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4"/>
          <p:cNvSpPr txBox="1">
            <a:spLocks noGrp="1"/>
          </p:cNvSpPr>
          <p:nvPr>
            <p:ph type="ftr" idx="11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4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5"/>
          <p:cNvSpPr txBox="1"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body" idx="1"/>
          </p:nvPr>
        </p:nvSpPr>
        <p:spPr>
          <a:xfrm>
            <a:off x="1290484" y="3610032"/>
            <a:ext cx="6564224" cy="42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45"/>
          <p:cNvSpPr txBox="1">
            <a:spLocks noGrp="1"/>
          </p:cNvSpPr>
          <p:nvPr>
            <p:ph type="body" idx="2"/>
          </p:nvPr>
        </p:nvSpPr>
        <p:spPr>
          <a:xfrm>
            <a:off x="685345" y="4204821"/>
            <a:ext cx="776532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45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5"/>
          <p:cNvSpPr txBox="1">
            <a:spLocks noGrp="1"/>
          </p:cNvSpPr>
          <p:nvPr>
            <p:ph type="ftr" idx="11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5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45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ockwell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45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ockwell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6"/>
          <p:cNvSpPr txBox="1"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6"/>
          <p:cNvSpPr txBox="1">
            <a:spLocks noGrp="1"/>
          </p:cNvSpPr>
          <p:nvPr>
            <p:ph type="body" idx="1"/>
          </p:nvPr>
        </p:nvSpPr>
        <p:spPr>
          <a:xfrm>
            <a:off x="685346" y="4650556"/>
            <a:ext cx="7765322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3" name="Google Shape;93;p46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6"/>
          <p:cNvSpPr txBox="1">
            <a:spLocks noGrp="1"/>
          </p:cNvSpPr>
          <p:nvPr>
            <p:ph type="ftr" idx="11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6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7"/>
          <p:cNvSpPr txBox="1"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7"/>
          <p:cNvSpPr txBox="1"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9" name="Google Shape;99;p47"/>
          <p:cNvSpPr txBox="1">
            <a:spLocks noGrp="1"/>
          </p:cNvSpPr>
          <p:nvPr>
            <p:ph type="body" idx="2"/>
          </p:nvPr>
        </p:nvSpPr>
        <p:spPr>
          <a:xfrm>
            <a:off x="685346" y="2911624"/>
            <a:ext cx="2474217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47"/>
          <p:cNvSpPr txBox="1">
            <a:spLocks noGrp="1"/>
          </p:cNvSpPr>
          <p:nvPr>
            <p:ph type="body" idx="3"/>
          </p:nvPr>
        </p:nvSpPr>
        <p:spPr>
          <a:xfrm>
            <a:off x="3333658" y="2088320"/>
            <a:ext cx="2473919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p47"/>
          <p:cNvSpPr txBox="1">
            <a:spLocks noGrp="1"/>
          </p:cNvSpPr>
          <p:nvPr>
            <p:ph type="body" idx="4"/>
          </p:nvPr>
        </p:nvSpPr>
        <p:spPr>
          <a:xfrm>
            <a:off x="3333659" y="2911624"/>
            <a:ext cx="2474866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2" name="Google Shape;102;p47"/>
          <p:cNvSpPr txBox="1">
            <a:spLocks noGrp="1"/>
          </p:cNvSpPr>
          <p:nvPr>
            <p:ph type="body" idx="5"/>
          </p:nvPr>
        </p:nvSpPr>
        <p:spPr>
          <a:xfrm>
            <a:off x="5979974" y="2088320"/>
            <a:ext cx="2468408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47"/>
          <p:cNvSpPr txBox="1">
            <a:spLocks noGrp="1"/>
          </p:cNvSpPr>
          <p:nvPr>
            <p:ph type="body" idx="6"/>
          </p:nvPr>
        </p:nvSpPr>
        <p:spPr>
          <a:xfrm>
            <a:off x="5982260" y="2911624"/>
            <a:ext cx="2468408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47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7"/>
          <p:cNvSpPr txBox="1">
            <a:spLocks noGrp="1"/>
          </p:cNvSpPr>
          <p:nvPr>
            <p:ph type="ftr" idx="11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7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8"/>
          <p:cNvSpPr txBox="1"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8"/>
          <p:cNvSpPr txBox="1"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48"/>
          <p:cNvSpPr>
            <a:spLocks noGrp="1"/>
          </p:cNvSpPr>
          <p:nvPr>
            <p:ph type="pic" idx="2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sp>
      <p:sp>
        <p:nvSpPr>
          <p:cNvPr id="111" name="Google Shape;111;p48"/>
          <p:cNvSpPr txBox="1">
            <a:spLocks noGrp="1"/>
          </p:cNvSpPr>
          <p:nvPr>
            <p:ph type="body" idx="3"/>
          </p:nvPr>
        </p:nvSpPr>
        <p:spPr>
          <a:xfrm>
            <a:off x="685347" y="4565409"/>
            <a:ext cx="2474216" cy="1225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2" name="Google Shape;112;p48"/>
          <p:cNvSpPr txBox="1">
            <a:spLocks noGrp="1"/>
          </p:cNvSpPr>
          <p:nvPr>
            <p:ph type="body" idx="4"/>
          </p:nvPr>
        </p:nvSpPr>
        <p:spPr>
          <a:xfrm>
            <a:off x="3332026" y="3989147"/>
            <a:ext cx="247423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48"/>
          <p:cNvSpPr>
            <a:spLocks noGrp="1"/>
          </p:cNvSpPr>
          <p:nvPr>
            <p:ph type="pic" idx="5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sp>
      <p:sp>
        <p:nvSpPr>
          <p:cNvPr id="114" name="Google Shape;114;p48"/>
          <p:cNvSpPr txBox="1">
            <a:spLocks noGrp="1"/>
          </p:cNvSpPr>
          <p:nvPr>
            <p:ph type="body" idx="6"/>
          </p:nvPr>
        </p:nvSpPr>
        <p:spPr>
          <a:xfrm>
            <a:off x="3331011" y="4565408"/>
            <a:ext cx="2475252" cy="1225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48"/>
          <p:cNvSpPr txBox="1">
            <a:spLocks noGrp="1"/>
          </p:cNvSpPr>
          <p:nvPr>
            <p:ph type="body" idx="7"/>
          </p:nvPr>
        </p:nvSpPr>
        <p:spPr>
          <a:xfrm>
            <a:off x="5980067" y="3989147"/>
            <a:ext cx="24674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48"/>
          <p:cNvSpPr>
            <a:spLocks noGrp="1"/>
          </p:cNvSpPr>
          <p:nvPr>
            <p:ph type="pic" idx="8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sp>
      <p:sp>
        <p:nvSpPr>
          <p:cNvPr id="117" name="Google Shape;117;p48"/>
          <p:cNvSpPr txBox="1">
            <a:spLocks noGrp="1"/>
          </p:cNvSpPr>
          <p:nvPr>
            <p:ph type="body" idx="9"/>
          </p:nvPr>
        </p:nvSpPr>
        <p:spPr>
          <a:xfrm>
            <a:off x="5979973" y="4565410"/>
            <a:ext cx="2470694" cy="1225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8" name="Google Shape;118;p48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8"/>
          <p:cNvSpPr txBox="1">
            <a:spLocks noGrp="1"/>
          </p:cNvSpPr>
          <p:nvPr>
            <p:ph type="ftr" idx="11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8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9"/>
          <p:cNvSpPr txBox="1"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9"/>
          <p:cNvSpPr txBox="1">
            <a:spLocks noGrp="1"/>
          </p:cNvSpPr>
          <p:nvPr>
            <p:ph type="body" idx="1"/>
          </p:nvPr>
        </p:nvSpPr>
        <p:spPr>
          <a:xfrm rot="5400000">
            <a:off x="2720439" y="60971"/>
            <a:ext cx="3695136" cy="776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49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9"/>
          <p:cNvSpPr txBox="1">
            <a:spLocks noGrp="1"/>
          </p:cNvSpPr>
          <p:nvPr>
            <p:ph type="ftr" idx="11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9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0"/>
          <p:cNvSpPr txBox="1">
            <a:spLocks noGrp="1"/>
          </p:cNvSpPr>
          <p:nvPr>
            <p:ph type="title"/>
          </p:nvPr>
        </p:nvSpPr>
        <p:spPr>
          <a:xfrm rot="5400000">
            <a:off x="4906371" y="2246904"/>
            <a:ext cx="5181601" cy="190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50"/>
          <p:cNvSpPr txBox="1">
            <a:spLocks noGrp="1"/>
          </p:cNvSpPr>
          <p:nvPr>
            <p:ph type="body" idx="1"/>
          </p:nvPr>
        </p:nvSpPr>
        <p:spPr>
          <a:xfrm rot="5400000">
            <a:off x="966560" y="328386"/>
            <a:ext cx="5181601" cy="574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50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50"/>
          <p:cNvSpPr txBox="1">
            <a:spLocks noGrp="1"/>
          </p:cNvSpPr>
          <p:nvPr>
            <p:ph type="ftr" idx="11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0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5"/>
          <p:cNvSpPr txBox="1"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ftr" idx="11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5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6"/>
          <p:cNvSpPr txBox="1"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body" idx="1"/>
          </p:nvPr>
        </p:nvSpPr>
        <p:spPr>
          <a:xfrm>
            <a:off x="685346" y="2088320"/>
            <a:ext cx="3829503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body" idx="2"/>
          </p:nvPr>
        </p:nvSpPr>
        <p:spPr>
          <a:xfrm>
            <a:off x="4630052" y="2088320"/>
            <a:ext cx="3820616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6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6"/>
          <p:cNvSpPr txBox="1">
            <a:spLocks noGrp="1"/>
          </p:cNvSpPr>
          <p:nvPr>
            <p:ph type="ftr" idx="11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6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7"/>
          <p:cNvSpPr txBox="1"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7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7"/>
          <p:cNvSpPr txBox="1">
            <a:spLocks noGrp="1"/>
          </p:cNvSpPr>
          <p:nvPr>
            <p:ph type="ftr" idx="11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8"/>
          <p:cNvSpPr txBox="1"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8"/>
          <p:cNvSpPr txBox="1"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ftr" idx="11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9"/>
          <p:cNvSpPr txBox="1"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body" idx="2"/>
          </p:nvPr>
        </p:nvSpPr>
        <p:spPr>
          <a:xfrm>
            <a:off x="685346" y="2912232"/>
            <a:ext cx="3830406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body" idx="3"/>
          </p:nvPr>
        </p:nvSpPr>
        <p:spPr>
          <a:xfrm>
            <a:off x="4859230" y="2088320"/>
            <a:ext cx="35914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body" idx="4"/>
          </p:nvPr>
        </p:nvSpPr>
        <p:spPr>
          <a:xfrm>
            <a:off x="4629150" y="2912232"/>
            <a:ext cx="3821518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ftr" idx="11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9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0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ftr" idx="11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0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 txBox="1"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body" idx="1"/>
          </p:nvPr>
        </p:nvSpPr>
        <p:spPr>
          <a:xfrm>
            <a:off x="3808548" y="609600"/>
            <a:ext cx="4642119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body" idx="2"/>
          </p:nvPr>
        </p:nvSpPr>
        <p:spPr>
          <a:xfrm>
            <a:off x="687921" y="2971801"/>
            <a:ext cx="2949178" cy="281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1"/>
          <p:cNvSpPr txBox="1">
            <a:spLocks noGrp="1"/>
          </p:cNvSpPr>
          <p:nvPr>
            <p:ph type="ftr" idx="11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1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2"/>
          <p:cNvSpPr txBox="1"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2"/>
          <p:cNvSpPr>
            <a:spLocks noGrp="1"/>
          </p:cNvSpPr>
          <p:nvPr>
            <p:ph type="pic" idx="2"/>
          </p:nvPr>
        </p:nvSpPr>
        <p:spPr>
          <a:xfrm>
            <a:off x="5249932" y="758881"/>
            <a:ext cx="2966938" cy="4883038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sp>
      <p:sp>
        <p:nvSpPr>
          <p:cNvPr id="64" name="Google Shape;64;p42"/>
          <p:cNvSpPr txBox="1">
            <a:spLocks noGrp="1"/>
          </p:cNvSpPr>
          <p:nvPr>
            <p:ph type="body" idx="1"/>
          </p:nvPr>
        </p:nvSpPr>
        <p:spPr>
          <a:xfrm>
            <a:off x="685346" y="2971800"/>
            <a:ext cx="4171242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2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2"/>
          <p:cNvSpPr txBox="1">
            <a:spLocks noGrp="1"/>
          </p:cNvSpPr>
          <p:nvPr>
            <p:ph type="ftr" idx="11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2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3"/>
          <p:cNvSpPr txBox="1"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" name="Google Shape;8;p33"/>
          <p:cNvSpPr txBox="1">
            <a:spLocks noGrp="1"/>
          </p:cNvSpPr>
          <p:nvPr>
            <p:ph type="dt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" name="Google Shape;9;p33"/>
          <p:cNvSpPr txBox="1">
            <a:spLocks noGrp="1"/>
          </p:cNvSpPr>
          <p:nvPr>
            <p:ph type="ftr" idx="11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" name="Google Shape;10;p33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ckwel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arentboosterwallerffa@gmail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aller.ffanow.or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jdiiorio@wallerisd.net" TargetMode="External"/><Relationship Id="rId7" Type="http://schemas.openxmlformats.org/officeDocument/2006/relationships/hyperlink" Target="mailto:rstokley@wallerisd.ne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cegelski@wallerisd.net" TargetMode="External"/><Relationship Id="rId5" Type="http://schemas.openxmlformats.org/officeDocument/2006/relationships/hyperlink" Target="mailto:kbarkley@wallerisd.net" TargetMode="External"/><Relationship Id="rId4" Type="http://schemas.openxmlformats.org/officeDocument/2006/relationships/hyperlink" Target="mailto:jhohertz@wallerisd.net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aller.ffanow.or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"/>
          <p:cNvSpPr txBox="1">
            <a:spLocks noGrp="1"/>
          </p:cNvSpPr>
          <p:nvPr>
            <p:ph type="ctrTitle"/>
          </p:nvPr>
        </p:nvSpPr>
        <p:spPr>
          <a:xfrm>
            <a:off x="685800" y="152400"/>
            <a:ext cx="77724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800"/>
              <a:buFont typeface="Algerian"/>
              <a:buNone/>
            </a:pPr>
            <a:r>
              <a:rPr lang="en-US" sz="13800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WALLER FFA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38" name="Google Shape;138;p1"/>
          <p:cNvSpPr txBox="1"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b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Student / Parent </a:t>
            </a:r>
            <a:endParaRPr>
              <a:solidFill>
                <a:srgbClr val="FFFF00"/>
              </a:solidFill>
              <a:latin typeface="Algerian"/>
              <a:ea typeface="Algerian"/>
              <a:cs typeface="Algerian"/>
              <a:sym typeface="Algerian"/>
            </a:endParaRPr>
          </a:p>
          <a:p>
            <a:pPr marL="0" lvl="0" indent="0" algn="ctr" rtl="0">
              <a:lnSpc>
                <a:spcPct val="12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b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Meeting</a:t>
            </a:r>
            <a:endParaRPr>
              <a:solidFill>
                <a:srgbClr val="FFFF00"/>
              </a:solidFill>
              <a:latin typeface="Algerian"/>
              <a:ea typeface="Algerian"/>
              <a:cs typeface="Algerian"/>
              <a:sym typeface="Algerian"/>
            </a:endParaRPr>
          </a:p>
          <a:p>
            <a:pPr marL="0" lvl="0" indent="0" algn="ctr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  <p:sp>
        <p:nvSpPr>
          <p:cNvPr id="139" name="Google Shape;139;p1"/>
          <p:cNvSpPr txBox="1"/>
          <p:nvPr/>
        </p:nvSpPr>
        <p:spPr>
          <a:xfrm>
            <a:off x="0" y="4037400"/>
            <a:ext cx="91440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000"/>
              <a:buFont typeface="Algerian"/>
              <a:buNone/>
            </a:pPr>
            <a:r>
              <a:rPr lang="en-US" sz="6000" b="0" i="0" u="none" strike="noStrike" cap="none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202</a:t>
            </a:r>
            <a:r>
              <a:rPr lang="en-US" sz="6000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4</a:t>
            </a:r>
            <a:r>
              <a:rPr lang="en-US" sz="6000" b="0" i="0" u="none" strike="noStrike" cap="none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- 202</a:t>
            </a:r>
            <a:r>
              <a:rPr lang="en-US" sz="6000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5</a:t>
            </a:r>
            <a:endParaRPr sz="6000" b="0" i="0" u="none" strike="noStrike" cap="none">
              <a:solidFill>
                <a:srgbClr val="FFFF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"/>
          <p:cNvSpPr txBox="1">
            <a:spLocks noGrp="1"/>
          </p:cNvSpPr>
          <p:nvPr>
            <p:ph type="title"/>
          </p:nvPr>
        </p:nvSpPr>
        <p:spPr>
          <a:xfrm>
            <a:off x="685347" y="583376"/>
            <a:ext cx="7765200" cy="132630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 b="0">
                <a:solidFill>
                  <a:srgbClr val="FFFF00"/>
                </a:solidFill>
              </a:rPr>
              <a:t>Club Email Address:</a:t>
            </a:r>
            <a:r>
              <a:rPr lang="en-US" sz="2200" b="0" u="sng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parentboosterwallerffa@gmail.com</a:t>
            </a:r>
            <a:endParaRPr sz="2200" b="0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900" b="0">
                <a:solidFill>
                  <a:srgbClr val="FFFF00"/>
                </a:solidFill>
              </a:rPr>
              <a:t>Like us on Facebook &amp; Instagram: parentboosterclubwallerffa</a:t>
            </a:r>
            <a:endParaRPr sz="1900" b="0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200" b="0" i="1"/>
          </a:p>
        </p:txBody>
      </p:sp>
      <p:sp>
        <p:nvSpPr>
          <p:cNvPr id="202" name="Google Shape;202;p9"/>
          <p:cNvSpPr txBox="1">
            <a:spLocks noGrp="1"/>
          </p:cNvSpPr>
          <p:nvPr>
            <p:ph type="body" idx="1"/>
          </p:nvPr>
        </p:nvSpPr>
        <p:spPr>
          <a:xfrm>
            <a:off x="685350" y="2096076"/>
            <a:ext cx="7765200" cy="41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rgbClr val="FFFF00"/>
                </a:solidFill>
              </a:rPr>
              <a:t>2024-2025 Officers:</a:t>
            </a:r>
            <a:endParaRPr sz="2400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rgbClr val="FFFF00"/>
                </a:solidFill>
              </a:rPr>
              <a:t>President: Kyle Dozier</a:t>
            </a:r>
            <a:endParaRPr sz="2400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rgbClr val="FFFF00"/>
                </a:solidFill>
              </a:rPr>
              <a:t>1st VP: Wendy Gitlitz</a:t>
            </a:r>
            <a:endParaRPr sz="2400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rgbClr val="FFFF00"/>
                </a:solidFill>
              </a:rPr>
              <a:t>2nd VP: Trevette Bookman</a:t>
            </a:r>
            <a:endParaRPr sz="2400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rgbClr val="FFFF00"/>
                </a:solidFill>
              </a:rPr>
              <a:t>3rd VP: Natalie Lynch</a:t>
            </a:r>
            <a:endParaRPr sz="2400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rgbClr val="FFFF00"/>
                </a:solidFill>
              </a:rPr>
              <a:t>Secretary: Monica Wilson</a:t>
            </a:r>
            <a:endParaRPr sz="2400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rgbClr val="FFFF00"/>
                </a:solidFill>
              </a:rPr>
              <a:t>Treasurer: Megan Linton</a:t>
            </a:r>
            <a:endParaRPr sz="2400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rgbClr val="FFFF00"/>
                </a:solidFill>
              </a:rPr>
              <a:t>Parliamentarian: Anna Vance</a:t>
            </a:r>
            <a:endParaRPr sz="24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gerian"/>
              <a:buNone/>
            </a:pPr>
            <a:r>
              <a:rPr lang="en-US" sz="3600" b="1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PARENT BOOSTER CLUB – WALLER FFA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208" name="Google Shape;208;p4"/>
          <p:cNvSpPr txBox="1">
            <a:spLocks noGrp="1"/>
          </p:cNvSpPr>
          <p:nvPr>
            <p:ph type="body" idx="1"/>
          </p:nvPr>
        </p:nvSpPr>
        <p:spPr>
          <a:xfrm>
            <a:off x="0" y="883425"/>
            <a:ext cx="91440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Noto Sans Symbols"/>
              <a:buChar char="⮚"/>
            </a:pPr>
            <a:r>
              <a:rPr lang="en-US" sz="24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When do we meet?</a:t>
            </a:r>
            <a:endParaRPr sz="2400">
              <a:solidFill>
                <a:srgbClr val="FFFF00"/>
              </a:solidFill>
            </a:endParaRPr>
          </a:p>
          <a:p>
            <a:pPr marL="825500" lvl="1" indent="-3429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Alongside student FFA Chapter Meetings ~ 6:00pm</a:t>
            </a:r>
            <a:endParaRPr/>
          </a:p>
          <a:p>
            <a:pPr marL="482600" lvl="1" indent="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400"/>
              <a:buNone/>
            </a:pPr>
            <a:endParaRPr sz="2400">
              <a:solidFill>
                <a:srgbClr val="FFFF00"/>
              </a:solidFill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Noto Sans Symbols"/>
              <a:buChar char="⮚"/>
            </a:pPr>
            <a:r>
              <a:rPr lang="en-US" sz="24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Where do we meet?</a:t>
            </a:r>
            <a:endParaRPr sz="2400">
              <a:solidFill>
                <a:srgbClr val="FFFF00"/>
              </a:solidFill>
            </a:endParaRPr>
          </a:p>
          <a:p>
            <a:pPr marL="825500" lvl="1" indent="-3429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At Waller HS</a:t>
            </a:r>
            <a:endParaRPr sz="2400">
              <a:solidFill>
                <a:srgbClr val="FFFF00"/>
              </a:solidFill>
            </a:endParaRPr>
          </a:p>
          <a:p>
            <a:pPr marL="488950" lvl="0" indent="-8255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None/>
            </a:pPr>
            <a:endParaRPr sz="15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Noto Sans Symbols"/>
              <a:buChar char="⮚"/>
            </a:pPr>
            <a:r>
              <a:rPr lang="en-US" sz="24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Why do we exist?</a:t>
            </a:r>
            <a:endParaRPr sz="2400">
              <a:solidFill>
                <a:srgbClr val="FFFF00"/>
              </a:solidFill>
            </a:endParaRPr>
          </a:p>
          <a:p>
            <a:pPr marL="825500" lvl="1" indent="-3429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To maximize the student’s opportunities and readiness in preparing for society.</a:t>
            </a:r>
            <a:endParaRPr sz="2400">
              <a:solidFill>
                <a:srgbClr val="FFFF00"/>
              </a:solidFill>
            </a:endParaRPr>
          </a:p>
          <a:p>
            <a:pPr marL="825500" lvl="1" indent="-3429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To be an additional and positive resource to FFA teachers and Waller HS administrators.</a:t>
            </a:r>
            <a:endParaRPr sz="2400">
              <a:solidFill>
                <a:srgbClr val="FFFF00"/>
              </a:solidFill>
            </a:endParaRPr>
          </a:p>
          <a:p>
            <a:pPr marL="342900" lvl="0" indent="-1397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"/>
          <p:cNvSpPr txBox="1">
            <a:spLocks noGrp="1"/>
          </p:cNvSpPr>
          <p:nvPr>
            <p:ph type="title"/>
          </p:nvPr>
        </p:nvSpPr>
        <p:spPr>
          <a:xfrm>
            <a:off x="581652" y="0"/>
            <a:ext cx="776532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Bookman Old Style"/>
              <a:buNone/>
            </a:pPr>
            <a:r>
              <a:rPr lang="en-US" sz="4800" b="1">
                <a:solidFill>
                  <a:srgbClr val="FFFF00"/>
                </a:solidFill>
              </a:rPr>
              <a:t>How do you become a FFA/Jr. FFA Member?</a:t>
            </a:r>
            <a:endParaRPr sz="4800" b="1">
              <a:solidFill>
                <a:srgbClr val="FFFF00"/>
              </a:solidFill>
            </a:endParaRPr>
          </a:p>
        </p:txBody>
      </p:sp>
      <p:sp>
        <p:nvSpPr>
          <p:cNvPr id="214" name="Google Shape;214;p11"/>
          <p:cNvSpPr txBox="1">
            <a:spLocks noGrp="1"/>
          </p:cNvSpPr>
          <p:nvPr>
            <p:ph type="body" idx="1"/>
          </p:nvPr>
        </p:nvSpPr>
        <p:spPr>
          <a:xfrm>
            <a:off x="689339" y="1787959"/>
            <a:ext cx="776532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0" indent="-74295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4000"/>
              <a:buAutoNum type="arabicPeriod"/>
            </a:pPr>
            <a:r>
              <a:rPr lang="en-US" sz="3600" b="1">
                <a:solidFill>
                  <a:srgbClr val="FFFF00"/>
                </a:solidFill>
              </a:rPr>
              <a:t>You must be enrolled in an Ag. Class at Waller High School or Jr. FFA member must be enrolled in a Waller ISD School 3</a:t>
            </a:r>
            <a:r>
              <a:rPr lang="en-US" sz="3600" b="1" baseline="30000">
                <a:solidFill>
                  <a:srgbClr val="FFFF00"/>
                </a:solidFill>
              </a:rPr>
              <a:t>rd</a:t>
            </a:r>
            <a:r>
              <a:rPr lang="en-US" sz="3600" b="1">
                <a:solidFill>
                  <a:srgbClr val="FFFF00"/>
                </a:solidFill>
              </a:rPr>
              <a:t>- 7</a:t>
            </a:r>
            <a:r>
              <a:rPr lang="en-US" sz="3600" b="1" baseline="30000">
                <a:solidFill>
                  <a:srgbClr val="FFFF00"/>
                </a:solidFill>
              </a:rPr>
              <a:t>th</a:t>
            </a:r>
            <a:r>
              <a:rPr lang="en-US" sz="3600" b="1">
                <a:solidFill>
                  <a:srgbClr val="FFFF00"/>
                </a:solidFill>
              </a:rPr>
              <a:t> grade.</a:t>
            </a:r>
            <a:endParaRPr/>
          </a:p>
          <a:p>
            <a:pPr marL="742950" lvl="0" indent="-74295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4000"/>
              <a:buAutoNum type="arabicPeriod"/>
            </a:pPr>
            <a:r>
              <a:rPr lang="en-US" sz="3600" b="1">
                <a:solidFill>
                  <a:srgbClr val="FFFF00"/>
                </a:solidFill>
              </a:rPr>
              <a:t>Pay your yearly membership dues on September 25th.</a:t>
            </a:r>
            <a:endParaRPr sz="36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"/>
          <p:cNvSpPr txBox="1">
            <a:spLocks noGrp="1"/>
          </p:cNvSpPr>
          <p:nvPr>
            <p:ph type="title"/>
          </p:nvPr>
        </p:nvSpPr>
        <p:spPr>
          <a:xfrm>
            <a:off x="581652" y="0"/>
            <a:ext cx="776532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Bookman Old Style"/>
              <a:buNone/>
            </a:pPr>
            <a:r>
              <a:rPr lang="en-US" sz="4800" b="1">
                <a:solidFill>
                  <a:srgbClr val="FFFF00"/>
                </a:solidFill>
              </a:rPr>
              <a:t>WEBSITE</a:t>
            </a:r>
            <a:endParaRPr sz="4800" b="1">
              <a:solidFill>
                <a:srgbClr val="FFFF00"/>
              </a:solidFill>
            </a:endParaRPr>
          </a:p>
        </p:txBody>
      </p:sp>
      <p:sp>
        <p:nvSpPr>
          <p:cNvPr id="220" name="Google Shape;220;p12"/>
          <p:cNvSpPr txBox="1">
            <a:spLocks noGrp="1"/>
          </p:cNvSpPr>
          <p:nvPr>
            <p:ph type="body" idx="1"/>
          </p:nvPr>
        </p:nvSpPr>
        <p:spPr>
          <a:xfrm>
            <a:off x="689339" y="1326321"/>
            <a:ext cx="776532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4000"/>
              <a:buNone/>
            </a:pPr>
            <a:r>
              <a:rPr lang="en-US" sz="4000" b="1" u="sng">
                <a:solidFill>
                  <a:srgbClr val="00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https://waller.ffanow.org</a:t>
            </a:r>
            <a:endParaRPr sz="4000" b="1">
              <a:solidFill>
                <a:srgbClr val="00FFFF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</a:pPr>
            <a:endParaRPr sz="1000" b="1">
              <a:solidFill>
                <a:srgbClr val="FFFF00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4000"/>
              <a:buNone/>
            </a:pPr>
            <a:r>
              <a:rPr lang="en-US" sz="4000" b="1">
                <a:solidFill>
                  <a:srgbClr val="FFFF00"/>
                </a:solidFill>
              </a:rPr>
              <a:t>You need to register your email in order to receive emails from us.</a:t>
            </a:r>
            <a:endParaRPr sz="4000" b="1">
              <a:solidFill>
                <a:srgbClr val="FFFF00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4000"/>
              <a:buNone/>
            </a:pPr>
            <a:r>
              <a:rPr lang="en-US" sz="4000" b="1">
                <a:solidFill>
                  <a:srgbClr val="FFFF00"/>
                </a:solidFill>
              </a:rPr>
              <a:t>You will also find our calendar, documents and forms</a:t>
            </a:r>
            <a:endParaRPr sz="40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"/>
          <p:cNvSpPr txBox="1">
            <a:spLocks noGrp="1"/>
          </p:cNvSpPr>
          <p:nvPr>
            <p:ph type="title"/>
          </p:nvPr>
        </p:nvSpPr>
        <p:spPr>
          <a:xfrm>
            <a:off x="457200" y="285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lgerian"/>
              <a:buNone/>
            </a:pPr>
            <a:r>
              <a:rPr lang="en-US" sz="7200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FFA REMIND</a:t>
            </a:r>
            <a:endParaRPr sz="7200">
              <a:solidFill>
                <a:srgbClr val="FFFF00"/>
              </a:solidFill>
            </a:endParaRPr>
          </a:p>
        </p:txBody>
      </p:sp>
      <p:pic>
        <p:nvPicPr>
          <p:cNvPr id="226" name="Google Shape;22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76375"/>
            <a:ext cx="3762550" cy="538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1494" y="1476375"/>
            <a:ext cx="3682500" cy="538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3"/>
          <p:cNvSpPr txBox="1"/>
          <p:nvPr/>
        </p:nvSpPr>
        <p:spPr>
          <a:xfrm>
            <a:off x="860343" y="1532878"/>
            <a:ext cx="20418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3"/>
          <p:cNvSpPr txBox="1"/>
          <p:nvPr/>
        </p:nvSpPr>
        <p:spPr>
          <a:xfrm>
            <a:off x="6423855" y="1532878"/>
            <a:ext cx="17577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lgerian"/>
              <a:buNone/>
            </a:pPr>
            <a:r>
              <a:rPr lang="en-US" sz="7200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PAYMENT NIGHT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235" name="Google Shape;235;p15"/>
          <p:cNvSpPr txBox="1">
            <a:spLocks noGrp="1"/>
          </p:cNvSpPr>
          <p:nvPr>
            <p:ph type="body" idx="1"/>
          </p:nvPr>
        </p:nvSpPr>
        <p:spPr>
          <a:xfrm>
            <a:off x="0" y="841343"/>
            <a:ext cx="8983744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We will be hosting payment night this year from 4pm-6pm on Monday, September 23rd in the Ag. Building.</a:t>
            </a:r>
            <a:endParaRPr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is the purpose of payment night?</a:t>
            </a:r>
            <a:endParaRPr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lvl="2" indent="-3429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•"/>
            </a:pP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 way to consolidate all FFA related expenses into one payment time and location.  This allows us to more efficiently and accurately collect payments.     </a:t>
            </a:r>
            <a:endParaRPr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will be paid for at payment night? </a:t>
            </a:r>
            <a:endParaRPr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lvl="2" indent="-3429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•"/>
            </a:pP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FFA/Jr. FFA Dues ($60)</a:t>
            </a:r>
            <a:endParaRPr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lvl="2" indent="-3429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•"/>
            </a:pP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FFA T-Shirts ($20) for any additional T-Shirt</a:t>
            </a:r>
            <a:endParaRPr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lvl="2" indent="-3429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•"/>
            </a:pP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FFA Jackets ($55-$80)</a:t>
            </a:r>
            <a:endParaRPr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lvl="2" indent="-3429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•"/>
            </a:pP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Ag Course Fee’s (Floral $50)</a:t>
            </a:r>
            <a:endParaRPr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2" indent="0" algn="ctr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914400" lvl="2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Corben"/>
              <a:ea typeface="Corben"/>
              <a:cs typeface="Corben"/>
              <a:sym typeface="Corbe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"/>
          <p:cNvSpPr txBox="1">
            <a:spLocks noGrp="1"/>
          </p:cNvSpPr>
          <p:nvPr>
            <p:ph type="body" idx="1"/>
          </p:nvPr>
        </p:nvSpPr>
        <p:spPr>
          <a:xfrm>
            <a:off x="152400" y="241551"/>
            <a:ext cx="8817000" cy="55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/>
          </a:p>
          <a:p>
            <a:pPr marL="914400" lvl="1" indent="-4572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lang="en-US" sz="2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Required Membership Forms</a:t>
            </a:r>
            <a:endParaRPr sz="2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7950" lvl="2" indent="-4445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100"/>
              <a:buFont typeface="Arial"/>
              <a:buChar char="•"/>
            </a:pP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Membership Roster Form - FILL OUT </a:t>
            </a:r>
            <a:r>
              <a:rPr lang="en-US" sz="24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EVERY</a:t>
            </a: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BLANK.</a:t>
            </a:r>
            <a:endParaRPr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7950" lvl="2" indent="-4445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100"/>
              <a:buFont typeface="Arial"/>
              <a:buChar char="•"/>
            </a:pP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Waller FFA &amp; Jr. FFA Membership &amp; Rules Acknowledgment Form</a:t>
            </a:r>
            <a:endParaRPr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7950" lvl="2" indent="-4445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100"/>
              <a:buFont typeface="Arial"/>
              <a:buChar char="•"/>
            </a:pP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Waller Independent School District Rules Acceptance Form for FFA Show - If showing at the FFA Show</a:t>
            </a:r>
            <a:endParaRPr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7950" lvl="2" indent="-4445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100"/>
              <a:buFont typeface="Arial"/>
              <a:buChar char="•"/>
            </a:pP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Waller County Fair Eligibility Form (9/23/24)</a:t>
            </a:r>
            <a:endParaRPr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7950" lvl="2" indent="-47625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Char char="•"/>
            </a:pP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On Waller FFA website under waller county fair</a:t>
            </a:r>
            <a:r>
              <a:rPr lang="en-US" sz="2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tab</a:t>
            </a:r>
            <a:endParaRPr sz="2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7950" lvl="2" indent="-4445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100"/>
              <a:buFont typeface="Arial"/>
              <a:buChar char="•"/>
            </a:pP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Random Drug Testing Form - ALL FFA MEMBERS MUST SIGN THIS FORM!!!!! (HS)</a:t>
            </a:r>
            <a:endParaRPr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ALL FORMS ARE DUE BY September 23rd!!</a:t>
            </a:r>
            <a:endParaRPr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4"/>
          <p:cNvSpPr txBox="1"/>
          <p:nvPr/>
        </p:nvSpPr>
        <p:spPr>
          <a:xfrm>
            <a:off x="739810" y="-11458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gerian"/>
              <a:buNone/>
            </a:pPr>
            <a:r>
              <a:rPr lang="en-US" sz="6000" b="0" i="1" u="none" strike="noStrike" cap="none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Waller FFA </a:t>
            </a:r>
            <a:endParaRPr sz="1800" b="0" i="0" u="none" strike="noStrike" cap="none">
              <a:solidFill>
                <a:srgbClr val="FFFF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"/>
          <p:cNvSpPr txBox="1">
            <a:spLocks noGrp="1"/>
          </p:cNvSpPr>
          <p:nvPr>
            <p:ph type="title"/>
          </p:nvPr>
        </p:nvSpPr>
        <p:spPr>
          <a:xfrm>
            <a:off x="515665" y="0"/>
            <a:ext cx="776532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gerian"/>
              <a:buNone/>
            </a:pPr>
            <a:r>
              <a:rPr lang="en-US" sz="6000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MONTHLY </a:t>
            </a:r>
            <a:r>
              <a:rPr lang="en-US" sz="6600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MEETINGS</a:t>
            </a:r>
            <a:endParaRPr>
              <a:solidFill>
                <a:srgbClr val="FFFF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</a:pPr>
            <a:endParaRPr/>
          </a:p>
        </p:txBody>
      </p:sp>
      <p:sp>
        <p:nvSpPr>
          <p:cNvPr id="247" name="Google Shape;247;p16"/>
          <p:cNvSpPr txBox="1">
            <a:spLocks noGrp="1"/>
          </p:cNvSpPr>
          <p:nvPr>
            <p:ph type="body" idx="1"/>
          </p:nvPr>
        </p:nvSpPr>
        <p:spPr>
          <a:xfrm>
            <a:off x="515665" y="1162975"/>
            <a:ext cx="8229600" cy="4689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rPr lang="en-US" sz="31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Payment Night September 23rd </a:t>
            </a:r>
            <a:endParaRPr sz="31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lvl="0" indent="0" algn="ctr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rPr lang="en-US" sz="31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October 14th </a:t>
            </a:r>
            <a:endParaRPr sz="31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lvl="0" indent="0" algn="ctr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rPr lang="en-US" sz="31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November 11th </a:t>
            </a:r>
            <a:endParaRPr sz="31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lvl="0" indent="0" algn="ctr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rPr lang="en-US" sz="31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December 9th </a:t>
            </a:r>
            <a:endParaRPr sz="2300">
              <a:solidFill>
                <a:srgbClr val="FFFF00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rPr lang="en-US" sz="31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January 13th</a:t>
            </a:r>
            <a:endParaRPr sz="31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lvl="0" indent="0" algn="ctr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rPr lang="en-US" sz="31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February 3rd </a:t>
            </a:r>
            <a:endParaRPr sz="31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lvl="0" indent="0" algn="ctr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rPr lang="en-US" sz="31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April 7th</a:t>
            </a:r>
            <a:endParaRPr sz="31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lvl="0" indent="0" algn="ctr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rPr lang="en-US" sz="31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May 12th (Awards Night) @ 5:30PM</a:t>
            </a:r>
            <a:endParaRPr sz="31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248" name="Google Shape;248;p16"/>
          <p:cNvSpPr txBox="1"/>
          <p:nvPr/>
        </p:nvSpPr>
        <p:spPr>
          <a:xfrm>
            <a:off x="203691" y="2263191"/>
            <a:ext cx="2762700" cy="2331600"/>
          </a:xfrm>
          <a:prstGeom prst="rect">
            <a:avLst/>
          </a:prstGeom>
          <a:noFill/>
          <a:ln w="1143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Corben"/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All dates can be found on the Waller FFA Website!! </a:t>
            </a:r>
            <a:endParaRPr sz="2400" b="1" i="0" u="none" strike="noStrike" cap="none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"/>
          <p:cNvSpPr txBox="1"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gerian"/>
              <a:buNone/>
            </a:pPr>
            <a:r>
              <a:rPr lang="en-US" sz="6000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MONTHLY </a:t>
            </a:r>
            <a:r>
              <a:rPr lang="en-US" sz="6600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MEETINGS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254" name="Google Shape;254;p17"/>
          <p:cNvSpPr txBox="1">
            <a:spLocks noGrp="1"/>
          </p:cNvSpPr>
          <p:nvPr>
            <p:ph type="body" idx="1"/>
          </p:nvPr>
        </p:nvSpPr>
        <p:spPr>
          <a:xfrm>
            <a:off x="228600" y="1524000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/>
          </a:p>
          <a:p>
            <a:pPr marL="1143000" lvl="2" indent="-228600" algn="l" rtl="0">
              <a:lnSpc>
                <a:spcPct val="120000"/>
              </a:lnSpc>
              <a:spcBef>
                <a:spcPts val="720"/>
              </a:spcBef>
              <a:spcAft>
                <a:spcPts val="0"/>
              </a:spcAft>
              <a:buClr>
                <a:srgbClr val="FFFF00"/>
              </a:buClr>
              <a:buSzPts val="3600"/>
              <a:buChar char="•"/>
            </a:pPr>
            <a:r>
              <a:rPr lang="en-US" sz="36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FFA Members &amp; Jr FFA Members meet at 6:00 pm in the SMALL cafeteria.</a:t>
            </a:r>
            <a:endParaRPr sz="36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1143000" lvl="2" indent="-228600" algn="l" rtl="0">
              <a:lnSpc>
                <a:spcPct val="120000"/>
              </a:lnSpc>
              <a:spcBef>
                <a:spcPts val="72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Corben"/>
              <a:buChar char="•"/>
            </a:pPr>
            <a:r>
              <a:rPr lang="en-US" sz="36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Attendance will be taken.</a:t>
            </a:r>
            <a:endParaRPr sz="36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7d76d875f4_4_0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40"/>
              <a:buFont typeface="Algerian"/>
              <a:buNone/>
            </a:pPr>
            <a:r>
              <a:rPr lang="en-US" sz="4800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LDE Teams</a:t>
            </a:r>
            <a:endParaRPr sz="4800">
              <a:solidFill>
                <a:srgbClr val="FFFF00"/>
              </a:solidFill>
            </a:endParaRPr>
          </a:p>
        </p:txBody>
      </p:sp>
      <p:sp>
        <p:nvSpPr>
          <p:cNvPr id="260" name="Google Shape;260;g27d76d875f4_4_0"/>
          <p:cNvSpPr txBox="1">
            <a:spLocks noGrp="1"/>
          </p:cNvSpPr>
          <p:nvPr>
            <p:ph type="body" idx="1"/>
          </p:nvPr>
        </p:nvSpPr>
        <p:spPr>
          <a:xfrm>
            <a:off x="84000" y="874000"/>
            <a:ext cx="9016200" cy="59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Practices are starting very soon! Watch out for communication about practices on Remind.</a:t>
            </a:r>
            <a:endParaRPr sz="21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lvl="0" indent="-2794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endParaRPr sz="2700">
              <a:latin typeface="Corben"/>
              <a:ea typeface="Corben"/>
              <a:cs typeface="Corben"/>
              <a:sym typeface="Corben"/>
            </a:endParaRPr>
          </a:p>
        </p:txBody>
      </p:sp>
      <p:graphicFrame>
        <p:nvGraphicFramePr>
          <p:cNvPr id="261" name="Google Shape;261;g27d76d875f4_4_0"/>
          <p:cNvGraphicFramePr/>
          <p:nvPr/>
        </p:nvGraphicFramePr>
        <p:xfrm>
          <a:off x="1449650" y="1769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{FBE25B38-C9A9-49EB-A219-06D5640593E1}</a:tableStyleId>
              </a:tblPr>
              <a:tblGrid>
                <a:gridCol w="242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>
                          <a:solidFill>
                            <a:srgbClr val="FFFF00"/>
                          </a:solidFill>
                        </a:rPr>
                        <a:t>Team</a:t>
                      </a:r>
                      <a:endParaRPr sz="1900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>
                          <a:solidFill>
                            <a:srgbClr val="FFFF00"/>
                          </a:solidFill>
                        </a:rPr>
                        <a:t>Coach</a:t>
                      </a:r>
                      <a:endParaRPr sz="1900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FFFF00"/>
                          </a:solidFill>
                        </a:rPr>
                        <a:t>Chapter Conducting</a:t>
                      </a:r>
                      <a:endParaRPr sz="1600" u="none" strike="noStrike" cap="none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FFFF00"/>
                          </a:solidFill>
                        </a:rPr>
                        <a:t>(GH &amp; SR) </a:t>
                      </a:r>
                      <a:endParaRPr sz="1600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FFFF00"/>
                          </a:solidFill>
                        </a:rPr>
                        <a:t>Mrs. Barkley (practice this week! Tuesday &amp; Thursday, 3-4)</a:t>
                      </a:r>
                      <a:endParaRPr sz="1600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FFFF00"/>
                          </a:solidFill>
                        </a:rPr>
                        <a:t>Job Interview</a:t>
                      </a:r>
                      <a:endParaRPr sz="1600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FFFF00"/>
                          </a:solidFill>
                        </a:rPr>
                        <a:t>Mrs. Barkley</a:t>
                      </a:r>
                      <a:endParaRPr sz="1600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FFFF00"/>
                          </a:solidFill>
                        </a:rPr>
                        <a:t>Ag Advocacy</a:t>
                      </a:r>
                      <a:endParaRPr sz="1600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FFFF00"/>
                          </a:solidFill>
                        </a:rPr>
                        <a:t>Mr. DiIorio</a:t>
                      </a:r>
                      <a:endParaRPr sz="1600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FFFF00"/>
                          </a:solidFill>
                        </a:rPr>
                        <a:t>Radio</a:t>
                      </a:r>
                      <a:endParaRPr sz="1600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FFFF00"/>
                          </a:solidFill>
                        </a:rPr>
                        <a:t>Mr. DiIorio</a:t>
                      </a:r>
                      <a:endParaRPr sz="1600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FFFF00"/>
                          </a:solidFill>
                        </a:rPr>
                        <a:t>Ag Issues</a:t>
                      </a:r>
                      <a:endParaRPr sz="1600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FFFF00"/>
                          </a:solidFill>
                        </a:rPr>
                        <a:t>Mr. Leblanc</a:t>
                      </a:r>
                      <a:endParaRPr sz="1600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FFFF00"/>
                          </a:solidFill>
                        </a:rPr>
                        <a:t>Skills </a:t>
                      </a:r>
                      <a:endParaRPr sz="1600" u="none" strike="noStrike" cap="none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FFFF00"/>
                          </a:solidFill>
                        </a:rPr>
                        <a:t>(GH &amp; SR)</a:t>
                      </a:r>
                      <a:endParaRPr sz="1600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Ms. Cegelski (GH) &amp; </a:t>
                      </a:r>
                      <a:r>
                        <a:rPr lang="en-US" sz="1600" u="none" strike="noStrike" cap="none">
                          <a:solidFill>
                            <a:srgbClr val="FFFF00"/>
                          </a:solidFill>
                        </a:rPr>
                        <a:t>Mr. Leblanc (SR)</a:t>
                      </a:r>
                      <a:endParaRPr sz="1600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FFFF00"/>
                          </a:solidFill>
                        </a:rPr>
                        <a:t>Creed Speaking </a:t>
                      </a:r>
                      <a:endParaRPr sz="1600" u="none" strike="noStrike" cap="none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FFFF00"/>
                          </a:solidFill>
                        </a:rPr>
                        <a:t>(GH &amp; SR)</a:t>
                      </a:r>
                      <a:endParaRPr sz="1600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Ms. Cegelski (GH) &amp; </a:t>
                      </a:r>
                      <a:r>
                        <a:rPr lang="en-US" sz="1600" u="none" strike="noStrike" cap="none">
                          <a:solidFill>
                            <a:srgbClr val="FFFF00"/>
                          </a:solidFill>
                        </a:rPr>
                        <a:t>Mr. Stokley (SR)</a:t>
                      </a:r>
                      <a:endParaRPr sz="1600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FFFF00"/>
                          </a:solidFill>
                        </a:rPr>
                        <a:t>FFA Quiz </a:t>
                      </a:r>
                      <a:endParaRPr sz="1600" u="none" strike="noStrike" cap="none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FFFF00"/>
                          </a:solidFill>
                        </a:rPr>
                        <a:t>(GH &amp; SR)</a:t>
                      </a:r>
                      <a:endParaRPr sz="1600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Ms. Cegelski (GH) &amp; </a:t>
                      </a:r>
                      <a:r>
                        <a:rPr lang="en-US" sz="1600" u="none" strike="noStrike" cap="none">
                          <a:solidFill>
                            <a:srgbClr val="FFFF00"/>
                          </a:solidFill>
                        </a:rPr>
                        <a:t>Mr. Stokley (SR</a:t>
                      </a:r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)</a:t>
                      </a:r>
                      <a:endParaRPr sz="1600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"/>
          <p:cNvSpPr txBox="1"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lgerian"/>
              <a:buNone/>
            </a:pPr>
            <a:r>
              <a:rPr lang="en-US" sz="8000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WALLER FFA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45" name="Google Shape;145;p2"/>
          <p:cNvSpPr txBox="1">
            <a:spLocks noGrp="1"/>
          </p:cNvSpPr>
          <p:nvPr>
            <p:ph type="body" idx="1"/>
          </p:nvPr>
        </p:nvSpPr>
        <p:spPr>
          <a:xfrm>
            <a:off x="381000" y="1935922"/>
            <a:ext cx="8763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Welcome </a:t>
            </a:r>
            <a:endParaRPr/>
          </a:p>
          <a:p>
            <a:pPr marL="3429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Noto Sans Symbols"/>
              <a:buNone/>
            </a:pPr>
            <a:endParaRPr>
              <a:solidFill>
                <a:srgbClr val="FFFF00"/>
              </a:solidFill>
            </a:endParaRPr>
          </a:p>
          <a:p>
            <a:pPr marL="571500" lvl="0" indent="-5715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Advisor – Introduction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CTE Coordinator – Introduction</a:t>
            </a:r>
            <a:endParaRPr sz="36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571500" lvl="0" indent="-5715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FFA Officer Team </a:t>
            </a:r>
            <a:endParaRPr sz="36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3"/>
          <p:cNvSpPr txBox="1">
            <a:spLocks noGrp="1"/>
          </p:cNvSpPr>
          <p:nvPr>
            <p:ph type="title"/>
          </p:nvPr>
        </p:nvSpPr>
        <p:spPr>
          <a:xfrm>
            <a:off x="152400" y="-152400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gerian"/>
              <a:buNone/>
            </a:pPr>
            <a:r>
              <a:rPr lang="en-US" sz="4800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WALLER COUNTY FAIR</a:t>
            </a:r>
            <a:endParaRPr sz="4800">
              <a:solidFill>
                <a:srgbClr val="FFFF00"/>
              </a:solidFill>
            </a:endParaRPr>
          </a:p>
        </p:txBody>
      </p:sp>
      <p:sp>
        <p:nvSpPr>
          <p:cNvPr id="267" name="Google Shape;267;p23"/>
          <p:cNvSpPr txBox="1">
            <a:spLocks noGrp="1"/>
          </p:cNvSpPr>
          <p:nvPr>
            <p:ph type="body" idx="1"/>
          </p:nvPr>
        </p:nvSpPr>
        <p:spPr>
          <a:xfrm>
            <a:off x="-77118" y="722700"/>
            <a:ext cx="9320270" cy="6243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590"/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Clipping for Waller County Show</a:t>
            </a:r>
            <a:endParaRPr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572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FFFF00"/>
              </a:buClr>
              <a:buSzPts val="2590"/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Cattle, Sheep, and Goats will be clipped/sheared at the Waller High School Ag barn Facilities. </a:t>
            </a:r>
            <a:endParaRPr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572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FFFF00"/>
              </a:buClr>
              <a:buSzPts val="2590"/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Swine can be clipped at the student's residence if conducive to clipping. Otherwise, they will be clipped at the school ag barn.  </a:t>
            </a:r>
            <a:endParaRPr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572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FFFF00"/>
              </a:buClr>
              <a:buSzPts val="2590"/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Clipping will take place the week prior to fair from Monday to Thursday. </a:t>
            </a:r>
            <a:endParaRPr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4572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FFFF00"/>
              </a:buClr>
              <a:buSzPts val="2590"/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Please email the corresponding ag teacher who is over your specific specie to set up a time or ask for assistance. </a:t>
            </a:r>
            <a:endParaRPr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FFFF00"/>
              </a:buClr>
              <a:buSzPts val="2590"/>
              <a:buNone/>
            </a:pPr>
            <a:r>
              <a:rPr lang="en-US" sz="28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</a:t>
            </a:r>
            <a:r>
              <a:rPr lang="en-US" sz="24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diiorio@wallerisd.net</a:t>
            </a: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- Cattle</a:t>
            </a:r>
            <a:endParaRPr/>
          </a:p>
          <a:p>
            <a:pPr marL="914400" lvl="2" indent="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FFFF00"/>
              </a:buClr>
              <a:buSzPts val="2590"/>
              <a:buNone/>
            </a:pPr>
            <a:r>
              <a:rPr lang="en-US" sz="24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cleblanc@wallerisd.net</a:t>
            </a: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- Sheep &amp; Goats</a:t>
            </a:r>
            <a:endParaRPr>
              <a:solidFill>
                <a:srgbClr val="FFFF00"/>
              </a:solidFill>
            </a:endParaRPr>
          </a:p>
          <a:p>
            <a:pPr marL="914400" lvl="2" indent="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FFFF00"/>
              </a:buClr>
              <a:buSzPts val="2590"/>
              <a:buNone/>
            </a:pPr>
            <a:r>
              <a:rPr lang="en-US" sz="24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kbarkley@wallerisd.net</a:t>
            </a: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- Swine, Rabbits</a:t>
            </a:r>
            <a:endParaRPr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FFFF00"/>
              </a:buClr>
              <a:buSzPts val="2590"/>
              <a:buNone/>
            </a:pPr>
            <a:r>
              <a:rPr lang="en-US" sz="24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mcegelski@wallerisd.net</a:t>
            </a: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- Poultry</a:t>
            </a:r>
            <a:endParaRPr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FFFF00"/>
              </a:buClr>
              <a:buSzPts val="2590"/>
              <a:buNone/>
            </a:pPr>
            <a:r>
              <a:rPr lang="en-US" sz="24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rstokley@wallerisd.net</a:t>
            </a: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- Livestock Supervisor </a:t>
            </a:r>
            <a:endParaRPr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8866" lvl="1" indent="-292735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8d9afa09f3_0_11"/>
          <p:cNvSpPr txBox="1">
            <a:spLocks noGrp="1"/>
          </p:cNvSpPr>
          <p:nvPr>
            <p:ph type="title"/>
          </p:nvPr>
        </p:nvSpPr>
        <p:spPr>
          <a:xfrm>
            <a:off x="173375" y="609600"/>
            <a:ext cx="8745900" cy="13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Waller County Fair </a:t>
            </a:r>
            <a:r>
              <a:rPr lang="en-US" sz="4000" u="sng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Show</a:t>
            </a:r>
            <a:r>
              <a:rPr lang="en-US" sz="4000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 Dates </a:t>
            </a:r>
            <a:endParaRPr sz="4000">
              <a:solidFill>
                <a:srgbClr val="FFFF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73" name="Google Shape;273;g28d9afa09f3_0_11"/>
          <p:cNvSpPr txBox="1">
            <a:spLocks noGrp="1"/>
          </p:cNvSpPr>
          <p:nvPr>
            <p:ph type="body" idx="1"/>
          </p:nvPr>
        </p:nvSpPr>
        <p:spPr>
          <a:xfrm>
            <a:off x="689400" y="1935901"/>
            <a:ext cx="7765200" cy="39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800"/>
              <a:buChar char="•"/>
            </a:pPr>
            <a:r>
              <a:rPr lang="en-US" sz="2800">
                <a:solidFill>
                  <a:srgbClr val="FFFF00"/>
                </a:solidFill>
              </a:rPr>
              <a:t>Lambs, Goats &amp; Does - Monday, 9/30/24</a:t>
            </a:r>
            <a:endParaRPr sz="2800">
              <a:solidFill>
                <a:srgbClr val="FFFF00"/>
              </a:solidFill>
            </a:endParaRPr>
          </a:p>
          <a:p>
            <a:pPr marL="457200" lvl="0" indent="-406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Char char="•"/>
            </a:pPr>
            <a:r>
              <a:rPr lang="en-US" sz="2800">
                <a:solidFill>
                  <a:srgbClr val="FFFF00"/>
                </a:solidFill>
              </a:rPr>
              <a:t>Rabbits - Tuesday, 10/1/24</a:t>
            </a:r>
            <a:endParaRPr sz="2800">
              <a:solidFill>
                <a:srgbClr val="FFFF00"/>
              </a:solidFill>
            </a:endParaRPr>
          </a:p>
          <a:p>
            <a:pPr marL="457200" lvl="0" indent="-406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Char char="•"/>
            </a:pPr>
            <a:r>
              <a:rPr lang="en-US" sz="2800">
                <a:solidFill>
                  <a:srgbClr val="FFFF00"/>
                </a:solidFill>
              </a:rPr>
              <a:t>Broilers &amp; Turkeys - Wednesday, 10/2/24</a:t>
            </a:r>
            <a:endParaRPr sz="2800">
              <a:solidFill>
                <a:srgbClr val="FFFF00"/>
              </a:solidFill>
            </a:endParaRPr>
          </a:p>
          <a:p>
            <a:pPr marL="457200" lvl="0" indent="-406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Char char="•"/>
            </a:pPr>
            <a:r>
              <a:rPr lang="en-US" sz="2800">
                <a:solidFill>
                  <a:srgbClr val="FFFF00"/>
                </a:solidFill>
              </a:rPr>
              <a:t>Swine - Wednesday, 10/2/24</a:t>
            </a:r>
            <a:endParaRPr sz="2800">
              <a:solidFill>
                <a:srgbClr val="FFFF00"/>
              </a:solidFill>
            </a:endParaRPr>
          </a:p>
          <a:p>
            <a:pPr marL="457200" lvl="0" indent="-406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Char char="•"/>
            </a:pPr>
            <a:r>
              <a:rPr lang="en-US" sz="2800">
                <a:solidFill>
                  <a:srgbClr val="FFFF00"/>
                </a:solidFill>
              </a:rPr>
              <a:t>Cattle - Thursday, 10/3/24 </a:t>
            </a:r>
            <a:endParaRPr sz="2800">
              <a:solidFill>
                <a:srgbClr val="FFFF00"/>
              </a:solidFill>
            </a:endParaRPr>
          </a:p>
          <a:p>
            <a:pPr marL="457200" lvl="0" indent="-406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Char char="•"/>
            </a:pPr>
            <a:r>
              <a:rPr lang="en-US" sz="2800">
                <a:solidFill>
                  <a:srgbClr val="FFFF00"/>
                </a:solidFill>
              </a:rPr>
              <a:t>Livestock Judging Contest - Friday 10/4/24</a:t>
            </a:r>
            <a:endParaRPr sz="2800">
              <a:solidFill>
                <a:srgbClr val="FFFF00"/>
              </a:solidFill>
            </a:endParaRPr>
          </a:p>
          <a:p>
            <a:pPr marL="457200" lvl="0" indent="-406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Char char="•"/>
            </a:pPr>
            <a:r>
              <a:rPr lang="en-US" sz="2800">
                <a:solidFill>
                  <a:srgbClr val="FFFF00"/>
                </a:solidFill>
              </a:rPr>
              <a:t>Sale - Saturday - 10/5/24</a:t>
            </a:r>
            <a:endParaRPr sz="2800">
              <a:solidFill>
                <a:srgbClr val="FFFF00"/>
              </a:solidFill>
            </a:endParaRPr>
          </a:p>
          <a:p>
            <a:pPr marL="4572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500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500">
                <a:solidFill>
                  <a:srgbClr val="FFFF00"/>
                </a:solidFill>
              </a:rPr>
              <a:t> </a:t>
            </a:r>
            <a:endParaRPr sz="25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8d9afa09f3_0_21"/>
          <p:cNvSpPr txBox="1">
            <a:spLocks noGrp="1"/>
          </p:cNvSpPr>
          <p:nvPr>
            <p:ph type="title"/>
          </p:nvPr>
        </p:nvSpPr>
        <p:spPr>
          <a:xfrm>
            <a:off x="689397" y="83326"/>
            <a:ext cx="7765200" cy="13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800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WCFA Exhibitor Signs</a:t>
            </a:r>
            <a:endParaRPr sz="4800">
              <a:solidFill>
                <a:srgbClr val="FFFF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79" name="Google Shape;279;g28d9afa09f3_0_21"/>
          <p:cNvSpPr txBox="1">
            <a:spLocks noGrp="1"/>
          </p:cNvSpPr>
          <p:nvPr>
            <p:ph type="body" idx="1"/>
          </p:nvPr>
        </p:nvSpPr>
        <p:spPr>
          <a:xfrm>
            <a:off x="276000" y="1162175"/>
            <a:ext cx="8592000" cy="56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700"/>
              <a:buChar char="•"/>
            </a:pPr>
            <a:r>
              <a:rPr lang="en-US" sz="2700">
                <a:solidFill>
                  <a:srgbClr val="FFFF00"/>
                </a:solidFill>
              </a:rPr>
              <a:t>If you are exhibiting a project you need to go to our FFA website to sign-up for how many exhibitor signs you need.  This is under the Exhibitor Signs for Fair Tab.  If you do not do this by Sept. 12th you will not have a sign for the fair.</a:t>
            </a:r>
            <a:endParaRPr sz="2700">
              <a:solidFill>
                <a:srgbClr val="FFFF00"/>
              </a:solidFill>
            </a:endParaRPr>
          </a:p>
          <a:p>
            <a:pPr marL="457200" lvl="0" indent="-400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700"/>
              <a:buChar char="•"/>
            </a:pPr>
            <a:r>
              <a:rPr lang="en-US" sz="2700">
                <a:solidFill>
                  <a:srgbClr val="FFFF00"/>
                </a:solidFill>
              </a:rPr>
              <a:t>We will also use this list to make our excusal list for attendance. Make sure you fill this out ASAP. </a:t>
            </a:r>
            <a:endParaRPr sz="2700">
              <a:solidFill>
                <a:srgbClr val="FFFF00"/>
              </a:solidFill>
            </a:endParaRPr>
          </a:p>
          <a:p>
            <a:pPr marL="457200" lvl="0" indent="-400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700"/>
              <a:buChar char="•"/>
            </a:pPr>
            <a:r>
              <a:rPr lang="en-US" sz="2700">
                <a:solidFill>
                  <a:srgbClr val="FFFF00"/>
                </a:solidFill>
              </a:rPr>
              <a:t>Poultry Exhibitors - Holders need to be named by the 12th also on the same list. </a:t>
            </a:r>
            <a:endParaRPr sz="2700">
              <a:solidFill>
                <a:srgbClr val="FFFF00"/>
              </a:solidFill>
            </a:endParaRPr>
          </a:p>
          <a:p>
            <a:pPr marL="914400" lvl="1" indent="-400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700"/>
              <a:buChar char="•"/>
            </a:pPr>
            <a:r>
              <a:rPr lang="en-US" sz="2700">
                <a:solidFill>
                  <a:srgbClr val="FFFF00"/>
                </a:solidFill>
              </a:rPr>
              <a:t>Holders must be a member of Waller FFA.</a:t>
            </a:r>
            <a:endParaRPr sz="2700">
              <a:solidFill>
                <a:srgbClr val="FFFF00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4000" b="1" u="sng">
                <a:solidFill>
                  <a:srgbClr val="00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https://waller.ffanow.org</a:t>
            </a:r>
            <a:endParaRPr sz="240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feb185a177_0_10"/>
          <p:cNvSpPr txBox="1">
            <a:spLocks noGrp="1"/>
          </p:cNvSpPr>
          <p:nvPr>
            <p:ph type="title"/>
          </p:nvPr>
        </p:nvSpPr>
        <p:spPr>
          <a:xfrm>
            <a:off x="152400" y="-152400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gerian"/>
              <a:buNone/>
            </a:pPr>
            <a:r>
              <a:rPr lang="en-US" sz="4800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WALLER COUNTY FAIR</a:t>
            </a:r>
            <a:endParaRPr sz="4800">
              <a:solidFill>
                <a:srgbClr val="FFFF00"/>
              </a:solidFill>
            </a:endParaRPr>
          </a:p>
        </p:txBody>
      </p:sp>
      <p:sp>
        <p:nvSpPr>
          <p:cNvPr id="285" name="Google Shape;285;gfeb185a177_0_10"/>
          <p:cNvSpPr txBox="1">
            <a:spLocks noGrp="1"/>
          </p:cNvSpPr>
          <p:nvPr>
            <p:ph type="body" idx="1"/>
          </p:nvPr>
        </p:nvSpPr>
        <p:spPr>
          <a:xfrm>
            <a:off x="-77118" y="722700"/>
            <a:ext cx="9320400" cy="6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590"/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Set Up</a:t>
            </a:r>
            <a:endParaRPr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06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Sunday, September 29th ONLY. No setup on Monday</a:t>
            </a:r>
            <a:endParaRPr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06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Cattle stalls will ONLY be allowed pelleted bedding</a:t>
            </a:r>
            <a:endParaRPr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06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Pelleted bedding must be bought from the fair and will be delivered to your stall.</a:t>
            </a:r>
            <a:endParaRPr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06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Spots will be first come first served after 8:00 AM</a:t>
            </a:r>
            <a:endParaRPr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06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Mr. DiIorio and Mr. LeBlanc will be there from 8 -12 on Sunday with exhibitor signs.</a:t>
            </a:r>
            <a:endParaRPr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06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Bring all tack needed</a:t>
            </a:r>
            <a:endParaRPr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Tear Down:</a:t>
            </a:r>
            <a:endParaRPr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06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Sunday, October 6th </a:t>
            </a:r>
            <a:endParaRPr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06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Make sure you have a stamped envelope to give to the committee for Thank-You notes.   </a:t>
            </a:r>
            <a:endParaRPr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06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Signs need to be given back to the Ag Teacher even if you're a senior. Sign at Awards Night.</a:t>
            </a:r>
            <a:endParaRPr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8813" y="51775"/>
            <a:ext cx="5506376" cy="661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 txBox="1">
            <a:spLocks noGrp="1"/>
          </p:cNvSpPr>
          <p:nvPr>
            <p:ph type="title"/>
          </p:nvPr>
        </p:nvSpPr>
        <p:spPr>
          <a:xfrm>
            <a:off x="0" y="38100"/>
            <a:ext cx="9144000" cy="904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lgerian"/>
              <a:buNone/>
            </a:pPr>
            <a:r>
              <a:rPr lang="en-US" sz="4800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AG SHOW RULEs</a:t>
            </a:r>
            <a:endParaRPr sz="4800">
              <a:solidFill>
                <a:srgbClr val="FFFF00"/>
              </a:solidFill>
            </a:endParaRPr>
          </a:p>
        </p:txBody>
      </p:sp>
      <p:sp>
        <p:nvSpPr>
          <p:cNvPr id="296" name="Google Shape;296;p27"/>
          <p:cNvSpPr txBox="1">
            <a:spLocks noGrp="1"/>
          </p:cNvSpPr>
          <p:nvPr>
            <p:ph type="body" idx="1"/>
          </p:nvPr>
        </p:nvSpPr>
        <p:spPr>
          <a:xfrm>
            <a:off x="0" y="831916"/>
            <a:ext cx="91440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2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700"/>
              <a:buFont typeface="Arial"/>
              <a:buChar char="•"/>
            </a:pPr>
            <a:r>
              <a:rPr lang="en-US" sz="27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All Grand and Reserve animals and Best of Show Projects must sell.</a:t>
            </a:r>
            <a:endParaRPr sz="27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2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700"/>
              <a:buFont typeface="Arial"/>
              <a:buChar char="•"/>
            </a:pPr>
            <a:r>
              <a:rPr lang="en-US" sz="27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 student may auction one livestock project and Best of Show(s) or Blue Ribbon Project.</a:t>
            </a:r>
            <a:endParaRPr sz="27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2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700"/>
              <a:buFont typeface="Arial"/>
              <a:buChar char="•"/>
            </a:pPr>
            <a:r>
              <a:rPr lang="en-US" sz="27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 student may only auction one livestock project unless he/she earns Grand or Reserve with two or more different species.</a:t>
            </a:r>
            <a:endParaRPr sz="27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2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700"/>
              <a:buChar char="•"/>
            </a:pPr>
            <a:r>
              <a:rPr lang="en-US" sz="27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All exhibitors will pay a commission of 6% (.06) on all sale items, including Best of Shows, add-ons, and silent auction items.</a:t>
            </a:r>
            <a:endParaRPr sz="27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2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8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lgerian"/>
              <a:buNone/>
            </a:pPr>
            <a:r>
              <a:rPr lang="en-US" sz="4800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AG SHOW RULE CHANGES </a:t>
            </a:r>
            <a:endParaRPr sz="4800">
              <a:solidFill>
                <a:srgbClr val="FFFF00"/>
              </a:solidFill>
            </a:endParaRPr>
          </a:p>
        </p:txBody>
      </p:sp>
      <p:sp>
        <p:nvSpPr>
          <p:cNvPr id="302" name="Google Shape;302;p28"/>
          <p:cNvSpPr txBox="1">
            <a:spLocks noGrp="1"/>
          </p:cNvSpPr>
          <p:nvPr>
            <p:ph type="body" idx="1"/>
          </p:nvPr>
        </p:nvSpPr>
        <p:spPr>
          <a:xfrm>
            <a:off x="0" y="685800"/>
            <a:ext cx="9144000" cy="57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76250" lvl="0" indent="-4191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FFFF00"/>
              </a:buClr>
              <a:buSzPts val="2060"/>
              <a:buFont typeface="Arial"/>
              <a:buChar char="•"/>
            </a:pPr>
            <a:r>
              <a:rPr lang="en-US" sz="2500" i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2025 Waller FFA Ag Show will be in held in the new Ag Science Facility </a:t>
            </a:r>
            <a:r>
              <a:rPr lang="en-US" sz="2100" i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(Back up location Waller County Fairgrounds) </a:t>
            </a:r>
            <a:endParaRPr sz="2100" i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500" i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76250" lvl="0" indent="-4064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FFFF00"/>
              </a:buClr>
              <a:buSzPts val="1860"/>
              <a:buFont typeface="Arial"/>
              <a:buChar char="•"/>
            </a:pPr>
            <a:r>
              <a:rPr lang="en-US" sz="2500" i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8th grade students enrolled in Principles of Ag are eligible to exhibit at the Waller ISD FFA Show</a:t>
            </a:r>
            <a:endParaRPr sz="2500" i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500" i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76250" lvl="0" indent="-4064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FFFF00"/>
              </a:buClr>
              <a:buSzPts val="1860"/>
              <a:buFont typeface="Arial"/>
              <a:buChar char="•"/>
            </a:pPr>
            <a:r>
              <a:rPr lang="en-US" sz="2500" i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Ag Show is now a terminal show. All animals sold in the auction other than commercial heifers will be processed. Buyers will not have the option to donate animals back to the chapter and/or student.</a:t>
            </a:r>
            <a:endParaRPr sz="2500" i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500" i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76250" lvl="0" indent="-4470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FFFF00"/>
              </a:buClr>
              <a:buSzPts val="2500"/>
              <a:buFont typeface="Arial"/>
              <a:buChar char="•"/>
            </a:pPr>
            <a:r>
              <a:rPr lang="en-US" sz="2500" i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Non-sale animals that you would like to floor must be floored 30 minutes after the conclusion of the heifer show.</a:t>
            </a:r>
            <a:endParaRPr sz="2500" i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-US" sz="2500" i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500" i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76250" lvl="0" indent="-4470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FFFF00"/>
              </a:buClr>
              <a:buSzPts val="2500"/>
              <a:buFont typeface="Arial"/>
              <a:buChar char="•"/>
            </a:pPr>
            <a:r>
              <a:rPr lang="en-US" sz="2500" i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All Blue Ribbon projects (Horticulture/Ag Mech) are eligible to sell in the live auction </a:t>
            </a:r>
            <a:endParaRPr sz="2500" i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1800"/>
              <a:buNone/>
            </a:pPr>
            <a:endParaRPr sz="33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lgerian"/>
              <a:buNone/>
            </a:pPr>
            <a:r>
              <a:rPr lang="en-US" sz="5000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FFA Auction OFFICIAL DRESS</a:t>
            </a:r>
            <a:endParaRPr sz="5000">
              <a:solidFill>
                <a:srgbClr val="FFFF00"/>
              </a:solidFill>
            </a:endParaRPr>
          </a:p>
        </p:txBody>
      </p:sp>
      <p:sp>
        <p:nvSpPr>
          <p:cNvPr id="308" name="Google Shape;308;p22"/>
          <p:cNvSpPr txBox="1">
            <a:spLocks noGrp="1"/>
          </p:cNvSpPr>
          <p:nvPr>
            <p:ph type="body" idx="1"/>
          </p:nvPr>
        </p:nvSpPr>
        <p:spPr>
          <a:xfrm>
            <a:off x="0" y="1283616"/>
            <a:ext cx="9144000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1" indent="-4572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n-US" sz="2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Must have to be </a:t>
            </a:r>
            <a:r>
              <a:rPr lang="en-US" sz="2600" b="1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eligible to auction in Waller FFA Show</a:t>
            </a:r>
            <a:endParaRPr sz="2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457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lang="en-US" sz="2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Auction Official Dress</a:t>
            </a:r>
            <a:endParaRPr sz="2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lvl="3" indent="-457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lang="en-US" sz="2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FFA Jacket, White button down, FFA tie/scarf, BLACK slacks/black jeans, SOLID BLACK boots/black shoes</a:t>
            </a:r>
            <a:endParaRPr sz="2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742950" lvl="1" indent="-1079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4"/>
          <p:cNvSpPr txBox="1"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Algerian"/>
              <a:buNone/>
            </a:pPr>
            <a:r>
              <a:rPr lang="en-US" sz="4400" b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MAJOR SHOWS ENTRY NIGHT</a:t>
            </a:r>
            <a:endParaRPr sz="4400" b="1">
              <a:solidFill>
                <a:srgbClr val="FFFF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314" name="Google Shape;314;p24"/>
          <p:cNvSpPr txBox="1"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lang="en-US" sz="3600" b="1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Monday October 28, 2024</a:t>
            </a:r>
            <a:endParaRPr sz="3600" b="1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lvl="0" indent="0" algn="ctr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lang="en-US" sz="3600" b="1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4:00 - 6:00 P.M.</a:t>
            </a:r>
            <a:endParaRPr sz="3600" b="1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lvl="0" indent="0" algn="ctr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lang="en-US" sz="3600" b="1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Waller Ag. Building </a:t>
            </a:r>
            <a:endParaRPr sz="3600" b="1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5"/>
          <p:cNvSpPr txBox="1"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lgerian"/>
              <a:buNone/>
            </a:pPr>
            <a:r>
              <a:rPr lang="en-US" sz="4400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MAJOR SHOW VALIDATION</a:t>
            </a:r>
            <a:endParaRPr sz="4400">
              <a:solidFill>
                <a:srgbClr val="FFFF00"/>
              </a:solidFill>
            </a:endParaRPr>
          </a:p>
        </p:txBody>
      </p:sp>
      <p:sp>
        <p:nvSpPr>
          <p:cNvPr id="320" name="Google Shape;320;p25"/>
          <p:cNvSpPr txBox="1">
            <a:spLocks noGrp="1"/>
          </p:cNvSpPr>
          <p:nvPr>
            <p:ph type="body" idx="1"/>
          </p:nvPr>
        </p:nvSpPr>
        <p:spPr>
          <a:xfrm>
            <a:off x="0" y="1119433"/>
            <a:ext cx="91440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2500"/>
              <a:buChar char="•"/>
            </a:pPr>
            <a:r>
              <a:rPr lang="en-US" sz="25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Major Swine Tags </a:t>
            </a:r>
            <a:endParaRPr sz="2500">
              <a:solidFill>
                <a:srgbClr val="FFFF00"/>
              </a:solidFill>
            </a:endParaRPr>
          </a:p>
          <a:p>
            <a:pPr marL="742950" lvl="1" indent="-3302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500"/>
              <a:buChar char="–"/>
            </a:pPr>
            <a:r>
              <a:rPr lang="en-US" sz="25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Order Major Swine Tags with Mrs. Barkley by September 18th! $15/each </a:t>
            </a:r>
            <a:endParaRPr sz="25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lvl="0" indent="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endParaRPr sz="25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38735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Heifers: October (Date/ Time TBD) @ Royal ISD Barn </a:t>
            </a:r>
            <a:endParaRPr sz="25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5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457200" lvl="0" indent="-3873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500"/>
              <a:buFont typeface="Corben"/>
              <a:buChar char="•"/>
            </a:pPr>
            <a:r>
              <a:rPr lang="en-US" sz="25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Sheep &amp; Goats: (Date/Time TBD) @ Royal ISD Barn </a:t>
            </a:r>
            <a:endParaRPr sz="25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685800" lvl="0" indent="-1841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500"/>
              <a:buFont typeface="Arial"/>
              <a:buNone/>
            </a:pPr>
            <a:endParaRPr sz="25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387350" lvl="0" indent="-3429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Swine Validation: TBA, Committee will come by your house to tag hogs.</a:t>
            </a:r>
            <a:endParaRPr/>
          </a:p>
          <a:p>
            <a:pPr marL="387350" lvl="0" indent="-18415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2500"/>
              <a:buFont typeface="Arial"/>
              <a:buNone/>
            </a:pPr>
            <a:endParaRPr sz="25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lvl="0" indent="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endParaRPr sz="2500">
              <a:solidFill>
                <a:srgbClr val="FFFF00"/>
              </a:solidFill>
            </a:endParaRPr>
          </a:p>
          <a:p>
            <a:pPr marL="742950" lvl="0" indent="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/>
          </a:p>
          <a:p>
            <a:pPr marL="34290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>
              <a:latin typeface="Corben"/>
              <a:ea typeface="Corben"/>
              <a:cs typeface="Corben"/>
              <a:sym typeface="Corben"/>
            </a:endParaRPr>
          </a:p>
          <a:p>
            <a:pPr marL="457200" lvl="1" indent="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Corben"/>
              <a:ea typeface="Corben"/>
              <a:cs typeface="Corben"/>
              <a:sym typeface="Corben"/>
            </a:endParaRPr>
          </a:p>
          <a:p>
            <a:pPr marL="457200" lvl="1" indent="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Corben"/>
              <a:ea typeface="Corben"/>
              <a:cs typeface="Corben"/>
              <a:sym typeface="Corbe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878fb7d168_2_0"/>
          <p:cNvSpPr txBox="1">
            <a:spLocks noGrp="1"/>
          </p:cNvSpPr>
          <p:nvPr>
            <p:ph type="title"/>
          </p:nvPr>
        </p:nvSpPr>
        <p:spPr>
          <a:xfrm>
            <a:off x="685347" y="609601"/>
            <a:ext cx="7765200" cy="132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2878fb7d168_2_0"/>
          <p:cNvSpPr txBox="1">
            <a:spLocks noGrp="1"/>
          </p:cNvSpPr>
          <p:nvPr>
            <p:ph type="body" idx="1"/>
          </p:nvPr>
        </p:nvSpPr>
        <p:spPr>
          <a:xfrm>
            <a:off x="685346" y="2096064"/>
            <a:ext cx="7765200" cy="369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2" name="Google Shape;152;g2878fb7d168_2_0" descr="A farm field with a tractor in the background&#10;&#10;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01425" y="0"/>
            <a:ext cx="994542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2878fb7d168_2_0"/>
          <p:cNvSpPr txBox="1"/>
          <p:nvPr/>
        </p:nvSpPr>
        <p:spPr>
          <a:xfrm>
            <a:off x="-635668" y="201336"/>
            <a:ext cx="3262800" cy="39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0"/>
          <p:cNvSpPr txBox="1">
            <a:spLocks noGrp="1"/>
          </p:cNvSpPr>
          <p:nvPr>
            <p:ph type="title"/>
          </p:nvPr>
        </p:nvSpPr>
        <p:spPr>
          <a:xfrm>
            <a:off x="457200" y="188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lgerian"/>
              <a:buNone/>
            </a:pPr>
            <a:r>
              <a:rPr lang="en-US" sz="6000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BROILERS</a:t>
            </a:r>
            <a:endParaRPr sz="6000">
              <a:solidFill>
                <a:srgbClr val="FFFF00"/>
              </a:solidFill>
            </a:endParaRPr>
          </a:p>
        </p:txBody>
      </p:sp>
      <p:sp>
        <p:nvSpPr>
          <p:cNvPr id="326" name="Google Shape;326;p20"/>
          <p:cNvSpPr txBox="1">
            <a:spLocks noGrp="1"/>
          </p:cNvSpPr>
          <p:nvPr>
            <p:ph type="body" idx="1"/>
          </p:nvPr>
        </p:nvSpPr>
        <p:spPr>
          <a:xfrm>
            <a:off x="0" y="1331536"/>
            <a:ext cx="9144000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n-US" sz="24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Broiler orders for the Texas Majors and Waller ISD Ag Show will take place tonight. Please see Ms. Cegelski and Mr. LeBlanc after the meeting to get your order placed. </a:t>
            </a:r>
            <a:endParaRPr sz="24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Corben"/>
              <a:buChar char="•"/>
            </a:pPr>
            <a:r>
              <a:rPr lang="en-US" sz="24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If you do not have payment tonight, still place your order, payments MUST be turned in by this Thursday 9/12!</a:t>
            </a:r>
            <a:endParaRPr sz="24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8001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n-US" sz="24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All broilers must be ordered in increments of 25</a:t>
            </a:r>
            <a:endParaRPr sz="24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8001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Corben"/>
              <a:buChar char="•"/>
            </a:pPr>
            <a:r>
              <a:rPr lang="en-US" sz="24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You must order a minimum of 25 chicks</a:t>
            </a:r>
            <a:endParaRPr sz="24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8001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Corben"/>
              <a:buChar char="•"/>
            </a:pPr>
            <a:r>
              <a:rPr lang="en-US" sz="24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The maximum number of chicks you may order is 75</a:t>
            </a:r>
            <a:endParaRPr sz="24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8001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n-US" sz="24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Broiler cost per chick: </a:t>
            </a:r>
            <a:endParaRPr sz="24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137160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Corben"/>
              <a:buChar char="•"/>
            </a:pPr>
            <a:r>
              <a:rPr lang="en-US" sz="24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Major show birds $1.50 per chick </a:t>
            </a:r>
            <a:endParaRPr sz="24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137160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Corben"/>
              <a:buChar char="•"/>
            </a:pPr>
            <a:r>
              <a:rPr lang="en-US" sz="24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Ag Show birds $1.74 per chick</a:t>
            </a:r>
            <a:endParaRPr sz="24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742950" lvl="1" indent="-107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>
              <a:latin typeface="Corben"/>
              <a:ea typeface="Corben"/>
              <a:cs typeface="Corben"/>
              <a:sym typeface="Corben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/>
          </a:p>
          <a:p>
            <a:pPr marL="457200" lvl="1" indent="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Corben"/>
              <a:ea typeface="Corben"/>
              <a:cs typeface="Corben"/>
              <a:sym typeface="Corben"/>
            </a:endParaRPr>
          </a:p>
          <a:p>
            <a:pPr marL="457200" lvl="1" indent="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Corben"/>
              <a:ea typeface="Corben"/>
              <a:cs typeface="Corben"/>
              <a:sym typeface="Corben"/>
            </a:endParaRPr>
          </a:p>
          <a:p>
            <a:pPr marL="457200" lvl="1" indent="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Corben"/>
              <a:ea typeface="Corben"/>
              <a:cs typeface="Corben"/>
              <a:sym typeface="Corbe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lgerian"/>
              <a:buNone/>
            </a:pPr>
            <a:r>
              <a:rPr lang="en-US" sz="8000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Fundraising </a:t>
            </a:r>
            <a:endParaRPr sz="8000" i="1">
              <a:solidFill>
                <a:srgbClr val="FFFF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332" name="Google Shape;332;p21"/>
          <p:cNvSpPr txBox="1">
            <a:spLocks noGrp="1"/>
          </p:cNvSpPr>
          <p:nvPr>
            <p:ph type="body" idx="1"/>
          </p:nvPr>
        </p:nvSpPr>
        <p:spPr>
          <a:xfrm>
            <a:off x="0" y="1143000"/>
            <a:ext cx="9148482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Corben"/>
              <a:buChar char="•"/>
            </a:pPr>
            <a:r>
              <a:rPr lang="en-US" sz="24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Seitz</a:t>
            </a:r>
            <a:endParaRPr sz="2400">
              <a:solidFill>
                <a:srgbClr val="FFFF00"/>
              </a:solidFill>
            </a:endParaRPr>
          </a:p>
          <a:p>
            <a:pPr marL="91440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Corben"/>
              <a:buChar char="•"/>
            </a:pPr>
            <a:r>
              <a:rPr lang="en-US" sz="24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Starting date will be on September 23rd</a:t>
            </a:r>
            <a:endParaRPr>
              <a:solidFill>
                <a:srgbClr val="FFFF00"/>
              </a:solidFill>
            </a:endParaRPr>
          </a:p>
          <a:p>
            <a:pPr marL="91440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Corben"/>
              <a:buChar char="•"/>
            </a:pPr>
            <a:r>
              <a:rPr lang="en-US" sz="24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If showing in ag show and/or chapter officers, must sell $250 worth of product. </a:t>
            </a:r>
            <a:endParaRPr sz="2400">
              <a:solidFill>
                <a:srgbClr val="FFFF00"/>
              </a:solidFill>
            </a:endParaRPr>
          </a:p>
          <a:p>
            <a:pPr marL="91440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Corben"/>
              <a:buChar char="•"/>
            </a:pPr>
            <a:r>
              <a:rPr lang="en-US" sz="24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We will be selling Meats, Gifts and Cookies</a:t>
            </a:r>
            <a:endParaRPr sz="2400">
              <a:solidFill>
                <a:srgbClr val="FFFF00"/>
              </a:solidFill>
            </a:endParaRPr>
          </a:p>
          <a:p>
            <a:pPr marL="1371600" lvl="1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Corben"/>
              <a:buChar char="•"/>
            </a:pPr>
            <a:r>
              <a:rPr lang="en-US" sz="24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Due Date (all payments and all order forms): October 7th. </a:t>
            </a:r>
            <a:endParaRPr sz="24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1371600" lvl="1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Corben"/>
              <a:buChar char="•"/>
            </a:pPr>
            <a:r>
              <a:rPr lang="en-US" sz="2400">
                <a:solidFill>
                  <a:srgbClr val="FFFF00"/>
                </a:solidFill>
                <a:latin typeface="Corben"/>
                <a:ea typeface="Corben"/>
                <a:cs typeface="Corben"/>
                <a:sym typeface="Corben"/>
              </a:rPr>
              <a:t>Delivery Date: TBD but will be before Thanksgiving</a:t>
            </a:r>
            <a:endParaRPr sz="24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lvl="0" indent="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endParaRPr sz="24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914400" lvl="0" indent="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endParaRPr sz="2400">
              <a:solidFill>
                <a:srgbClr val="FFFF0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1143000" lvl="2" indent="-762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Corben"/>
              <a:ea typeface="Corben"/>
              <a:cs typeface="Corben"/>
              <a:sym typeface="Corbe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0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40"/>
              <a:buFont typeface="Algerian"/>
              <a:buNone/>
            </a:pPr>
            <a:r>
              <a:rPr lang="en-US" sz="4800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FRIENDLY REMINDERS</a:t>
            </a:r>
            <a:endParaRPr sz="4800">
              <a:solidFill>
                <a:srgbClr val="FFFF00"/>
              </a:solidFill>
            </a:endParaRPr>
          </a:p>
        </p:txBody>
      </p:sp>
      <p:sp>
        <p:nvSpPr>
          <p:cNvPr id="338" name="Google Shape;338;p30"/>
          <p:cNvSpPr txBox="1">
            <a:spLocks noGrp="1"/>
          </p:cNvSpPr>
          <p:nvPr>
            <p:ph type="body" idx="1"/>
          </p:nvPr>
        </p:nvSpPr>
        <p:spPr>
          <a:xfrm>
            <a:off x="304800" y="874005"/>
            <a:ext cx="88392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•"/>
            </a:pPr>
            <a:r>
              <a:rPr lang="en-US" sz="2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ALL PAYMENTS AND FORMS WILL BE TURNED IN ON PAYMENT NIGHT ON Sept. 23rd 4-6pm IN THE AG BUILDING</a:t>
            </a:r>
            <a:endParaRPr sz="22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lang="en-US" sz="2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Future Dates:</a:t>
            </a:r>
            <a:endParaRPr sz="22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68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Major Show Entries: Oct. 28th at the Ag. Building from 4-6pm</a:t>
            </a:r>
            <a:endParaRPr sz="22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68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District LDE’s: November 15th</a:t>
            </a:r>
            <a:endParaRPr sz="22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68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Area LDE’s: November 23rd  </a:t>
            </a:r>
            <a:endParaRPr sz="22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68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Animal Tag-In for all species for the Ag Show Dec. 2nd  W.C.F.  From 4-6pm</a:t>
            </a:r>
            <a:endParaRPr sz="22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68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Ag Show Progress Show January 6th</a:t>
            </a:r>
            <a:endParaRPr sz="22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68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Waller FFA Ag Show: February 25th-28th</a:t>
            </a:r>
            <a:endParaRPr sz="22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68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Waller FFA Ag Show Set Up: March 24th</a:t>
            </a:r>
            <a:endParaRPr sz="22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68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Spring Awards Night: May 12th   </a:t>
            </a:r>
            <a:endParaRPr sz="22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lvl="0" indent="-2794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endParaRPr sz="2800">
              <a:latin typeface="Corben"/>
              <a:ea typeface="Corben"/>
              <a:cs typeface="Corben"/>
              <a:sym typeface="Corbe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7d76d875f4_4_5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40"/>
              <a:buFont typeface="Algerian"/>
              <a:buNone/>
            </a:pPr>
            <a:r>
              <a:rPr lang="en-US" sz="4800" i="1">
                <a:solidFill>
                  <a:srgbClr val="FFFF00"/>
                </a:solidFill>
                <a:latin typeface="Algerian"/>
                <a:ea typeface="Algerian"/>
                <a:cs typeface="Algerian"/>
                <a:sym typeface="Algerian"/>
              </a:rPr>
              <a:t>Barnyard Buddies</a:t>
            </a:r>
            <a:endParaRPr sz="4800">
              <a:solidFill>
                <a:srgbClr val="FFFF00"/>
              </a:solidFill>
            </a:endParaRPr>
          </a:p>
        </p:txBody>
      </p:sp>
      <p:sp>
        <p:nvSpPr>
          <p:cNvPr id="344" name="Google Shape;344;g27d76d875f4_4_5"/>
          <p:cNvSpPr txBox="1">
            <a:spLocks noGrp="1"/>
          </p:cNvSpPr>
          <p:nvPr>
            <p:ph type="body" idx="1"/>
          </p:nvPr>
        </p:nvSpPr>
        <p:spPr>
          <a:xfrm>
            <a:off x="84000" y="874000"/>
            <a:ext cx="9016200" cy="59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365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700"/>
              <a:buFont typeface="Arial"/>
              <a:buChar char="•"/>
            </a:pPr>
            <a:r>
              <a:rPr lang="en-US" sz="21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Paid FFA Membership (required)</a:t>
            </a:r>
            <a:endParaRPr sz="21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When? October 2nd</a:t>
            </a:r>
            <a:endParaRPr sz="21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Where? Waller County Fairgrounds </a:t>
            </a:r>
            <a:endParaRPr sz="21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Permission Slips</a:t>
            </a:r>
            <a:endParaRPr sz="21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61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Must be turned into Mr. Leblanc by September 16th in order to go. </a:t>
            </a:r>
            <a:endParaRPr sz="21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Poultry exhibitors, holders and hog exhibitors are not allowed to participate.</a:t>
            </a:r>
            <a:endParaRPr sz="21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lvl="0" indent="-2794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endParaRPr sz="2700">
              <a:latin typeface="Corben"/>
              <a:ea typeface="Corben"/>
              <a:cs typeface="Corben"/>
              <a:sym typeface="Corben"/>
            </a:endParaRPr>
          </a:p>
          <a:p>
            <a:pPr marL="635000" lvl="0" indent="-2794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endParaRPr sz="2700">
              <a:latin typeface="Corben"/>
              <a:ea typeface="Corben"/>
              <a:cs typeface="Corben"/>
              <a:sym typeface="Corben"/>
            </a:endParaRPr>
          </a:p>
          <a:p>
            <a:pPr marL="635000" lvl="0" indent="-2794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endParaRPr sz="2700"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id="345" name="Google Shape;345;g27d76d875f4_4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3025" y="3225900"/>
            <a:ext cx="3717950" cy="3478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1"/>
          <p:cNvSpPr txBox="1">
            <a:spLocks noGrp="1"/>
          </p:cNvSpPr>
          <p:nvPr>
            <p:ph type="body" idx="1"/>
          </p:nvPr>
        </p:nvSpPr>
        <p:spPr>
          <a:xfrm>
            <a:off x="0" y="-1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139700" algn="ctr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4800">
                <a:solidFill>
                  <a:srgbClr val="FFFF00"/>
                </a:solidFill>
              </a:rPr>
              <a:t>ARE THERE ANY QUESTIONS?</a:t>
            </a:r>
            <a:endParaRPr sz="48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878fb7d168_2_9"/>
          <p:cNvSpPr txBox="1">
            <a:spLocks noGrp="1"/>
          </p:cNvSpPr>
          <p:nvPr>
            <p:ph type="title"/>
          </p:nvPr>
        </p:nvSpPr>
        <p:spPr>
          <a:xfrm>
            <a:off x="685347" y="609601"/>
            <a:ext cx="7765200" cy="132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2878fb7d168_2_9"/>
          <p:cNvSpPr txBox="1">
            <a:spLocks noGrp="1"/>
          </p:cNvSpPr>
          <p:nvPr>
            <p:ph type="body" idx="1"/>
          </p:nvPr>
        </p:nvSpPr>
        <p:spPr>
          <a:xfrm>
            <a:off x="685346" y="2096064"/>
            <a:ext cx="7765200" cy="369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0" name="Google Shape;160;g2878fb7d168_2_9" descr="A star shaped logo with red white and blue colors&#10;&#10;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3538" y="514350"/>
            <a:ext cx="5876925" cy="58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2878fb7d168_2_9"/>
          <p:cNvSpPr txBox="1"/>
          <p:nvPr/>
        </p:nvSpPr>
        <p:spPr>
          <a:xfrm>
            <a:off x="1785938" y="6667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878fb7d168_2_18"/>
          <p:cNvSpPr txBox="1">
            <a:spLocks noGrp="1"/>
          </p:cNvSpPr>
          <p:nvPr>
            <p:ph type="title"/>
          </p:nvPr>
        </p:nvSpPr>
        <p:spPr>
          <a:xfrm>
            <a:off x="152400" y="609600"/>
            <a:ext cx="8808300" cy="132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 b="0">
                <a:solidFill>
                  <a:srgbClr val="FFFF00"/>
                </a:solidFill>
              </a:rPr>
              <a:t>2024 Scholarship Winner</a:t>
            </a:r>
            <a:endParaRPr sz="5300" b="0"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>
                <a:solidFill>
                  <a:srgbClr val="FFFF00"/>
                </a:solidFill>
              </a:rPr>
              <a:t>Brooke Harding!​</a:t>
            </a:r>
            <a:endParaRPr sz="2200">
              <a:solidFill>
                <a:srgbClr val="FFFF00"/>
              </a:solidFill>
            </a:endParaRPr>
          </a:p>
        </p:txBody>
      </p:sp>
      <p:pic>
        <p:nvPicPr>
          <p:cNvPr id="167" name="Google Shape;167;g2878fb7d168_2_18" descr="A group of women posing for a photo&#10;&#10;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8963" y="2096075"/>
            <a:ext cx="3646075" cy="451114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2878fb7d168_2_18"/>
          <p:cNvSpPr txBox="1"/>
          <p:nvPr/>
        </p:nvSpPr>
        <p:spPr>
          <a:xfrm>
            <a:off x="545200" y="152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878fb7d168_2_48"/>
          <p:cNvSpPr txBox="1">
            <a:spLocks noGrp="1"/>
          </p:cNvSpPr>
          <p:nvPr>
            <p:ph type="title"/>
          </p:nvPr>
        </p:nvSpPr>
        <p:spPr>
          <a:xfrm>
            <a:off x="382125" y="228600"/>
            <a:ext cx="8300400" cy="132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</a:rPr>
              <a:t>Scholarship Application</a:t>
            </a:r>
            <a:endParaRPr sz="4800">
              <a:solidFill>
                <a:srgbClr val="FFFF00"/>
              </a:solidFill>
            </a:endParaRPr>
          </a:p>
        </p:txBody>
      </p:sp>
      <p:pic>
        <p:nvPicPr>
          <p:cNvPr id="174" name="Google Shape;174;g2878fb7d168_2_48" descr="A qr code with a red blue and green star&#10;&#10;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6913" y="1719855"/>
            <a:ext cx="4810174" cy="481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878fb7d168_2_64"/>
          <p:cNvSpPr txBox="1">
            <a:spLocks noGrp="1"/>
          </p:cNvSpPr>
          <p:nvPr>
            <p:ph type="title"/>
          </p:nvPr>
        </p:nvSpPr>
        <p:spPr>
          <a:xfrm>
            <a:off x="685347" y="609601"/>
            <a:ext cx="7765200" cy="132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solidFill>
                  <a:srgbClr val="FFFF00"/>
                </a:solidFill>
              </a:rPr>
              <a:t>Ambassador Program</a:t>
            </a:r>
            <a:endParaRPr sz="5300">
              <a:solidFill>
                <a:srgbClr val="FFFF00"/>
              </a:solidFill>
            </a:endParaRPr>
          </a:p>
        </p:txBody>
      </p:sp>
      <p:pic>
        <p:nvPicPr>
          <p:cNvPr id="180" name="Google Shape;180;g2878fb7d168_2_64" descr="A green and white circle with black text&#10;&#10;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1375" y="1738500"/>
            <a:ext cx="4941250" cy="494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2878fb7d168_2_64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id="182" name="Google Shape;182;g2878fb7d168_2_64" descr="A star shaped logo with red white and blue colors&#10;&#10;Description automatically generat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6650" y="5306725"/>
            <a:ext cx="1435525" cy="142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878fb7d168_2_77"/>
          <p:cNvSpPr txBox="1">
            <a:spLocks noGrp="1"/>
          </p:cNvSpPr>
          <p:nvPr>
            <p:ph type="title"/>
          </p:nvPr>
        </p:nvSpPr>
        <p:spPr>
          <a:xfrm>
            <a:off x="685347" y="609601"/>
            <a:ext cx="7765200" cy="132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2878fb7d168_2_77"/>
          <p:cNvSpPr txBox="1">
            <a:spLocks noGrp="1"/>
          </p:cNvSpPr>
          <p:nvPr>
            <p:ph type="body" idx="1"/>
          </p:nvPr>
        </p:nvSpPr>
        <p:spPr>
          <a:xfrm>
            <a:off x="685346" y="2096064"/>
            <a:ext cx="7765200" cy="369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9" name="Google Shape;189;g2878fb7d168_2_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147750" y="-12"/>
            <a:ext cx="6848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2878fb7d168_2_77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878fb7d168_2_86"/>
          <p:cNvSpPr txBox="1">
            <a:spLocks noGrp="1"/>
          </p:cNvSpPr>
          <p:nvPr>
            <p:ph type="title"/>
          </p:nvPr>
        </p:nvSpPr>
        <p:spPr>
          <a:xfrm>
            <a:off x="685347" y="609601"/>
            <a:ext cx="7765200" cy="132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rgbClr val="FFFF00"/>
                </a:solidFill>
              </a:rPr>
              <a:t>**NEW** Office Location!</a:t>
            </a:r>
            <a:endParaRPr sz="4600">
              <a:solidFill>
                <a:srgbClr val="FFFF00"/>
              </a:solidFill>
            </a:endParaRPr>
          </a:p>
        </p:txBody>
      </p:sp>
      <p:sp>
        <p:nvSpPr>
          <p:cNvPr id="196" name="Google Shape;196;g2878fb7d168_2_86"/>
          <p:cNvSpPr txBox="1">
            <a:spLocks noGrp="1"/>
          </p:cNvSpPr>
          <p:nvPr>
            <p:ph type="body" idx="1"/>
          </p:nvPr>
        </p:nvSpPr>
        <p:spPr>
          <a:xfrm>
            <a:off x="192325" y="2096075"/>
            <a:ext cx="8692500" cy="369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100" b="1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2313 Main St, Waller, TX 77484</a:t>
            </a:r>
            <a:r>
              <a:rPr lang="en-US" sz="7100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​</a:t>
            </a:r>
            <a:endParaRPr sz="7100">
              <a:solidFill>
                <a:srgbClr val="FFFF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900" b="1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*</a:t>
            </a:r>
            <a:r>
              <a:rPr lang="en-US" sz="4100" b="1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previously Wells Fargo bank*</a:t>
            </a:r>
            <a:r>
              <a:rPr lang="en-US" sz="4100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​</a:t>
            </a:r>
            <a:endParaRPr sz="4100">
              <a:solidFill>
                <a:srgbClr val="FFFF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5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1670</Words>
  <Application>Microsoft Office PowerPoint</Application>
  <PresentationFormat>On-screen Show (4:3)</PresentationFormat>
  <Paragraphs>238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Noto Sans Symbols</vt:lpstr>
      <vt:lpstr>Arial</vt:lpstr>
      <vt:lpstr>Bookman Old Style</vt:lpstr>
      <vt:lpstr>Corben</vt:lpstr>
      <vt:lpstr>Rockwell</vt:lpstr>
      <vt:lpstr>Algerian</vt:lpstr>
      <vt:lpstr>Times New Roman</vt:lpstr>
      <vt:lpstr>Damask</vt:lpstr>
      <vt:lpstr>WALLER FFA</vt:lpstr>
      <vt:lpstr>WALLER FFA</vt:lpstr>
      <vt:lpstr>PowerPoint Presentation</vt:lpstr>
      <vt:lpstr>PowerPoint Presentation</vt:lpstr>
      <vt:lpstr>2024 Scholarship Winner Brooke Harding!​</vt:lpstr>
      <vt:lpstr>Scholarship Application</vt:lpstr>
      <vt:lpstr>Ambassador Program</vt:lpstr>
      <vt:lpstr>PowerPoint Presentation</vt:lpstr>
      <vt:lpstr>**NEW** Office Location!</vt:lpstr>
      <vt:lpstr>Club Email Address:parentboosterwallerffa@gmail.com Like us on Facebook &amp; Instagram: parentboosterclubwallerffa </vt:lpstr>
      <vt:lpstr>PARENT BOOSTER CLUB – WALLER FFA</vt:lpstr>
      <vt:lpstr>How do you become a FFA/Jr. FFA Member?</vt:lpstr>
      <vt:lpstr>WEBSITE</vt:lpstr>
      <vt:lpstr>FFA REMIND</vt:lpstr>
      <vt:lpstr>PAYMENT NIGHT</vt:lpstr>
      <vt:lpstr>PowerPoint Presentation</vt:lpstr>
      <vt:lpstr>MONTHLY MEETINGS </vt:lpstr>
      <vt:lpstr>MONTHLY MEETINGS</vt:lpstr>
      <vt:lpstr>LDE Teams</vt:lpstr>
      <vt:lpstr>WALLER COUNTY FAIR</vt:lpstr>
      <vt:lpstr>Waller County Fair Show Dates </vt:lpstr>
      <vt:lpstr>WCFA Exhibitor Signs</vt:lpstr>
      <vt:lpstr>WALLER COUNTY FAIR</vt:lpstr>
      <vt:lpstr>PowerPoint Presentation</vt:lpstr>
      <vt:lpstr>AG SHOW RULEs</vt:lpstr>
      <vt:lpstr>AG SHOW RULE CHANGES </vt:lpstr>
      <vt:lpstr>FFA Auction OFFICIAL DRESS</vt:lpstr>
      <vt:lpstr>MAJOR SHOWS ENTRY NIGHT</vt:lpstr>
      <vt:lpstr>MAJOR SHOW VALIDATION</vt:lpstr>
      <vt:lpstr>BROILERS</vt:lpstr>
      <vt:lpstr>Fundraising </vt:lpstr>
      <vt:lpstr>FRIENDLY REMINDERS</vt:lpstr>
      <vt:lpstr>Barnyard Buddies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Stokley, Ralph</dc:creator>
  <cp:lastModifiedBy>Stokley, Ralph</cp:lastModifiedBy>
  <cp:revision>1</cp:revision>
  <dcterms:modified xsi:type="dcterms:W3CDTF">2024-09-11T12:47:39Z</dcterms:modified>
</cp:coreProperties>
</file>